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96" r:id="rId4"/>
    <p:sldId id="258" r:id="rId5"/>
    <p:sldId id="267" r:id="rId6"/>
    <p:sldId id="268" r:id="rId7"/>
    <p:sldId id="297" r:id="rId8"/>
    <p:sldId id="269" r:id="rId9"/>
    <p:sldId id="270" r:id="rId10"/>
    <p:sldId id="274" r:id="rId11"/>
    <p:sldId id="302" r:id="rId12"/>
    <p:sldId id="276" r:id="rId13"/>
    <p:sldId id="271" r:id="rId14"/>
    <p:sldId id="283" r:id="rId15"/>
    <p:sldId id="289" r:id="rId16"/>
    <p:sldId id="278" r:id="rId17"/>
    <p:sldId id="303" r:id="rId18"/>
    <p:sldId id="279" r:id="rId19"/>
    <p:sldId id="282" r:id="rId20"/>
    <p:sldId id="273" r:id="rId21"/>
    <p:sldId id="284" r:id="rId22"/>
    <p:sldId id="275" r:id="rId23"/>
    <p:sldId id="285" r:id="rId24"/>
    <p:sldId id="280" r:id="rId25"/>
    <p:sldId id="287" r:id="rId26"/>
    <p:sldId id="290" r:id="rId27"/>
    <p:sldId id="291" r:id="rId28"/>
    <p:sldId id="300" r:id="rId29"/>
    <p:sldId id="301" r:id="rId30"/>
    <p:sldId id="292" r:id="rId31"/>
    <p:sldId id="286" r:id="rId32"/>
    <p:sldId id="298" r:id="rId33"/>
    <p:sldId id="265" r:id="rId34"/>
    <p:sldId id="294" r:id="rId35"/>
    <p:sldId id="295" r:id="rId36"/>
    <p:sldId id="293" r:id="rId37"/>
    <p:sldId id="272" r:id="rId38"/>
    <p:sldId id="299" r:id="rId39"/>
    <p:sldId id="266" r:id="rId40"/>
  </p:sldIdLst>
  <p:sldSz cx="18288000" cy="10287000"/>
  <p:notesSz cx="6858000" cy="9144000"/>
  <p:embeddedFontLst>
    <p:embeddedFont>
      <p:font typeface="각진펜" panose="020B0600000101010101" charset="-127"/>
      <p:regular r:id="rId42"/>
    </p:embeddedFont>
    <p:embeddedFont>
      <p:font typeface="각진펜 Bold" panose="020B0600000101010101" charset="-127"/>
      <p:regular r:id="rId43"/>
    </p:embeddedFont>
    <p:embeddedFont>
      <p:font typeface="윤고딕 Bold" panose="020B0600000101010101" charset="-127"/>
      <p:regular r:id="rId44"/>
    </p:embeddedFont>
    <p:embeddedFont>
      <p:font typeface="Cambria Math" panose="02040503050406030204" pitchFamily="18" charset="0"/>
      <p:regular r:id="rId45"/>
    </p:embeddedFont>
    <p:embeddedFont>
      <p:font typeface="맑은 고딕" panose="020B0503020000020004" pitchFamily="50" charset="-127"/>
      <p:regular r:id="rId46"/>
      <p:bold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71FF"/>
    <a:srgbClr val="D9E0FF"/>
    <a:srgbClr val="C5D0FF"/>
    <a:srgbClr val="CDD7FF"/>
    <a:srgbClr val="E1812C"/>
    <a:srgbClr val="3274A1"/>
    <a:srgbClr val="A8B8FF"/>
    <a:srgbClr val="9FB1FF"/>
    <a:srgbClr val="C6CDE9"/>
    <a:srgbClr val="C9D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1636" autoAdjust="0"/>
  </p:normalViewPr>
  <p:slideViewPr>
    <p:cSldViewPr>
      <p:cViewPr varScale="1">
        <p:scale>
          <a:sx n="44" d="100"/>
          <a:sy n="44" d="100"/>
        </p:scale>
        <p:origin x="30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00.png>
</file>

<file path=ppt/media/image101.jpeg>
</file>

<file path=ppt/media/image102.png>
</file>

<file path=ppt/media/image103.png>
</file>

<file path=ppt/media/image104.png>
</file>

<file path=ppt/media/image105.jpeg>
</file>

<file path=ppt/media/image106.jpeg>
</file>

<file path=ppt/media/image107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20.png>
</file>

<file path=ppt/media/image73.png>
</file>

<file path=ppt/media/image730.png>
</file>

<file path=ppt/media/image74.png>
</file>

<file path=ppt/media/image740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975853-3E57-4C8E-AA1C-FEB976EFAEC3}" type="datetimeFigureOut">
              <a:rPr lang="ko-KR" altLang="en-US" smtClean="0"/>
              <a:t>2025-02-27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AE736-CE63-447D-AA0F-F2646C597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149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대전</a:t>
            </a:r>
            <a:r>
              <a:rPr lang="en-US" altLang="ko-KR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</a:t>
            </a:r>
            <a:r>
              <a:rPr lang="ko-KR" altLang="en-US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세종</a:t>
            </a:r>
            <a:r>
              <a:rPr lang="en-US" altLang="ko-KR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</a:t>
            </a:r>
            <a:r>
              <a:rPr lang="ko-KR" altLang="en-US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청주권역 차종별 수송부문 온실가스 배출분석</a:t>
            </a:r>
            <a:r>
              <a:rPr lang="en-US" altLang="ko-KR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dirty="0"/>
              <a:t>과제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750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D4599-7BEC-2F99-ADB9-8881B0BD8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548E3A1-5CB5-8693-9F00-3B8A5A6C5B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1A46811-1BB3-BE47-6AD4-DDB66B38B7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화성시 데이터를 먼저 살펴보면</a:t>
            </a:r>
            <a:r>
              <a:rPr lang="en-US" altLang="ko-KR" dirty="0"/>
              <a:t>, </a:t>
            </a:r>
            <a:r>
              <a:rPr lang="ko-KR" altLang="en-US" dirty="0"/>
              <a:t>지역적으로는 </a:t>
            </a:r>
            <a:r>
              <a:rPr lang="ko-KR" altLang="en-US" dirty="0" err="1"/>
              <a:t>동탄신도시</a:t>
            </a:r>
            <a:r>
              <a:rPr lang="ko-KR" altLang="en-US" dirty="0"/>
              <a:t> 부근에서 공유차량 이용이 활발하고</a:t>
            </a:r>
            <a:r>
              <a:rPr lang="en-US" altLang="ko-KR" dirty="0"/>
              <a:t>, </a:t>
            </a:r>
            <a:r>
              <a:rPr lang="ko-KR" altLang="en-US" dirty="0"/>
              <a:t>임대유형 별로는 행복주택과 공공임대 유형의 공유차량 이용이 활발했습니다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15AC35-9620-6145-6ECF-22756EB557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386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C4435-C952-F707-F94A-2CB291AA9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A1381E9-72E1-1292-F9A2-B3BCF110D6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EB7AAC8-098C-948D-2E08-151A8034D7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이번에는 하남시 데이터로 넘어가보겠습니다</a:t>
            </a:r>
            <a:r>
              <a:rPr lang="en-US" altLang="ko-KR" dirty="0"/>
              <a:t>. </a:t>
            </a:r>
            <a:r>
              <a:rPr lang="ko-KR" altLang="en-US" dirty="0"/>
              <a:t>지역적으로는 미사강변도시 부근에서 공유차량 이용이 활발했고</a:t>
            </a:r>
            <a:r>
              <a:rPr lang="en-US" altLang="ko-KR" dirty="0"/>
              <a:t>, </a:t>
            </a:r>
            <a:r>
              <a:rPr lang="ko-KR" altLang="en-US" dirty="0"/>
              <a:t>임대유형 별로는 행복주택과 국민임대 유형의 공유차량 이용이 활발했습니다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56CEA6-CAE2-AEC9-5EE8-38F52FF67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00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9F3931-1A33-31F3-4FE8-642186331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2383E1A-AAC1-1540-736A-E60DE663D1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04A5044-12C8-5C25-AABB-84D4B0D2E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l">
              <a:lnSpc>
                <a:spcPct val="150000"/>
              </a:lnSpc>
            </a:pP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공유차량 이용률을 시계열로 분석해보면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팬데믹 시기에 두 도시 모두 공유차량 이용건수가 활발했으나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엔데믹 이후부터는 점차 감소하는 추세를 보이고 있습니다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. </a:t>
            </a:r>
            <a:b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</a:b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이후 나올 </a:t>
            </a:r>
            <a:r>
              <a:rPr lang="ko-KR" altLang="en-US" dirty="0" err="1">
                <a:latin typeface="각진펜" panose="020B0600000101010101" charset="-127"/>
                <a:ea typeface="각진펜" panose="020B0600000101010101" charset="-127"/>
              </a:rPr>
              <a:t>독립변수들과의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 상관관계 파악을 위해 공유차량 활용 점수라는 지표를 제작했습니다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. 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해당 지표를 통해 단순히 차량 수나 이용 건수만으로는 평가할 수 없는 활용성을 측정할 수 있습니다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4F4AD7-6948-A223-A0E0-37010BA307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9657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A21F1-097E-C554-E405-09B8FEF5D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2F0A35C-6CF5-C140-FDCE-F9F1844A25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BD3641B-6353-3E89-74F9-3A73F474FA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 번째 독립변수인 인구적 특성의 인구통계와 유동인구입니다</a:t>
            </a:r>
            <a:r>
              <a:rPr lang="en-US" altLang="ko-KR" dirty="0"/>
              <a:t>. </a:t>
            </a:r>
            <a:r>
              <a:rPr lang="ko-KR" altLang="en-US" dirty="0"/>
              <a:t>전처리과정을 거쳐</a:t>
            </a:r>
            <a:r>
              <a:rPr lang="en-US" altLang="ko-KR" dirty="0"/>
              <a:t>,</a:t>
            </a:r>
            <a:r>
              <a:rPr lang="ko-KR" altLang="en-US" dirty="0"/>
              <a:t> 오른쪽과 같이 격자에 인구정보가 </a:t>
            </a:r>
            <a:r>
              <a:rPr lang="en-US" altLang="ko-KR" dirty="0"/>
              <a:t>Mapping</a:t>
            </a:r>
            <a:r>
              <a:rPr lang="ko-KR" altLang="en-US" dirty="0"/>
              <a:t>된 형태의 데이터를 제작합니다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82D213-2AB2-2824-97D7-86BE71E562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49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C3ED2-FB6E-260F-710F-5CAB88A59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5187FB2-41FE-5D1D-E807-2739FBCD48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DC71EE7-2481-3B87-FD43-E17AC0DCCA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화성시의 거주인구 및 유동인구와 공유차량 활용점수 간 상관관계를 분석해보면 다음과 같습니다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ko-KR" altLang="en-US" dirty="0"/>
              <a:t>우선 거주인구에서는 </a:t>
            </a:r>
            <a:r>
              <a:rPr lang="en-US" altLang="ko-KR" dirty="0"/>
              <a:t>30</a:t>
            </a:r>
            <a:r>
              <a:rPr lang="ko-KR" altLang="en-US" dirty="0"/>
              <a:t>대 인구가 상대적으로 공유차량 이용률에 중요한 영향을 미친다는 것을 확인할 수 있고 유동인구에서는 뚜렷한 선형적 상관관계가 보이지 않았습니다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2AE8EA-0021-F8B7-E65B-D9307C854C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847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5CCF8-69A0-21CF-CE65-B7360575D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510844-3EC8-B1DC-9829-A87A1733C3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B52B615-2CC6-33B0-5133-0FAA08558E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하남시에서는 거주인구와 유동인구 모두 약한 상관관계를 보이며 뚜렷한 선형적 상관관계가 보이지 않았습니다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EFB676-B958-0760-6EDE-0AE2C413B2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369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27649-4C78-9182-376F-BE4BEB37F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772F89F-FB0C-1E29-A5E4-CFE41A3C07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F38F922-FF8E-A7F4-6364-F33CA02836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두 번째 독립변수인 지역적 특징의 </a:t>
            </a:r>
            <a:r>
              <a:rPr lang="ko-KR" altLang="en-US" dirty="0" err="1"/>
              <a:t>상권정보입니다</a:t>
            </a:r>
            <a:r>
              <a:rPr lang="en-US" altLang="ko-KR" dirty="0"/>
              <a:t>. </a:t>
            </a:r>
            <a:r>
              <a:rPr lang="ko-KR" altLang="en-US" dirty="0"/>
              <a:t>먼저 상권정보 데이터를 전처리해서 공공주택 반경 </a:t>
            </a:r>
            <a:r>
              <a:rPr lang="en-US" altLang="ko-KR" dirty="0"/>
              <a:t>5km </a:t>
            </a:r>
            <a:r>
              <a:rPr lang="ko-KR" altLang="en-US" dirty="0"/>
              <a:t>내의 주요상권 밀집을 계산했습니다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주요 상권 위치는 커널 밀도 추정을 이용하여 추출하였습니다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5E4183-FFC0-7871-8429-B4A442EE97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4449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0802B-338C-CC25-ED55-04BF364A2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2EF4A22-3410-F049-B6DE-01081CABC2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A9BC891-C9B4-6F0A-083A-BCB59DCAC1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이후 상권 접근성과 공유차량 활용점수의 상관관계를 계산해보면</a:t>
            </a:r>
            <a:r>
              <a:rPr lang="en-US" altLang="ko-KR" dirty="0"/>
              <a:t>, </a:t>
            </a:r>
            <a:r>
              <a:rPr lang="ko-KR" altLang="en-US" dirty="0"/>
              <a:t>화성시에서는 상권 접근성이 높을수록 공유차량 많이 활용하는 경향이 있었고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하남시에서는 상권 접근성이 높을수록 공유차량을 적게 활용하는 경향이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9527AA-8EEB-F916-9EE3-9E5AD167C5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4410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B84D7-C588-10C8-36CA-367216ABC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176406D-973C-91C8-3153-93EA96A7C6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A227F2C-6747-44B7-31E0-B91DBB4AAC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공공주택 </a:t>
            </a:r>
            <a:r>
              <a:rPr lang="ko-KR" altLang="en-US" dirty="0" err="1"/>
              <a:t>세대수</a:t>
            </a:r>
            <a:r>
              <a:rPr lang="ko-KR" altLang="en-US" dirty="0"/>
              <a:t> 및 임대료입니다</a:t>
            </a:r>
            <a:r>
              <a:rPr lang="en-US" altLang="ko-KR" dirty="0"/>
              <a:t>. </a:t>
            </a:r>
            <a:r>
              <a:rPr lang="ko-KR" altLang="en-US" dirty="0"/>
              <a:t>전처리과정을 거쳐 오른쪽과 같이 격자에 </a:t>
            </a:r>
            <a:r>
              <a:rPr lang="ko-KR" altLang="en-US" dirty="0" err="1"/>
              <a:t>세대수</a:t>
            </a:r>
            <a:r>
              <a:rPr lang="ko-KR" altLang="en-US" dirty="0"/>
              <a:t> 및 임대료가 </a:t>
            </a:r>
            <a:r>
              <a:rPr lang="en-US" altLang="ko-KR" dirty="0"/>
              <a:t>Mapping</a:t>
            </a:r>
            <a:r>
              <a:rPr lang="ko-KR" altLang="en-US" dirty="0"/>
              <a:t>된 형태의 데이터를 제작합니다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96E53C-8FC2-25DF-7072-83E67C1E3F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206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F69E8-AE45-D14B-3BB1-0CDDE21D3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AA2CF67-D2B3-7D0E-0D2A-81B91EA068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B3C6F01-365D-C582-F208-46D4255029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</a:t>
            </a:r>
            <a:r>
              <a:rPr lang="ko-KR" altLang="en-US" dirty="0" err="1"/>
              <a:t>세대수</a:t>
            </a:r>
            <a:r>
              <a:rPr lang="ko-KR" altLang="en-US" dirty="0"/>
              <a:t> 및 임대료와 공유차량 활용점수의 상관관계를 계산해보면</a:t>
            </a:r>
            <a:r>
              <a:rPr lang="en-US" altLang="ko-KR" dirty="0"/>
              <a:t>, </a:t>
            </a:r>
            <a:r>
              <a:rPr lang="ko-KR" altLang="en-US" dirty="0"/>
              <a:t>화성시에서는 월 임대료가 증가할수록 공유차량을 많이 활용하는 경향이 있었고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하남시에서는 세대수가 증가할수록 해당 공공주택의 차량 활용을 많이 하는 경향이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886361-7948-ECC0-664C-3C9D4A7580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8770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오늘 발표는 먼저 프로젝트 개요를 통해 프로젝트가 무엇인지 말씀드리고 분석 및 모델링을 통해 어떻게 진행되는지 </a:t>
            </a:r>
            <a:br>
              <a:rPr lang="en-US" altLang="ko-KR" dirty="0"/>
            </a:br>
            <a:r>
              <a:rPr lang="ko-KR" altLang="en-US" dirty="0"/>
              <a:t>그리고 결과 및 고찰을 통해 해당 프로젝트가 어떤 의미를 가지는지에 대한 순서로 말씀 드리겠습니다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75070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296DB-90F6-39E2-DDD3-E57B79A2A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19B1139-A033-0116-0DAB-DC69098ACA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3136BE4-FAA5-E940-C0D5-7664EC8D8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세 번째 독립변수인 </a:t>
            </a:r>
            <a:r>
              <a:rPr lang="ko-KR" altLang="en-US" dirty="0" err="1"/>
              <a:t>교통적</a:t>
            </a:r>
            <a:r>
              <a:rPr lang="ko-KR" altLang="en-US" dirty="0"/>
              <a:t> 특징의 대중교통시설 접근성입니다</a:t>
            </a:r>
            <a:r>
              <a:rPr lang="en-US" altLang="ko-KR" dirty="0"/>
              <a:t>. </a:t>
            </a:r>
            <a:r>
              <a:rPr lang="ko-KR" altLang="en-US" dirty="0"/>
              <a:t>먼저 버스정류장과 지하철 데이터 전처리과정을 거쳐</a:t>
            </a:r>
            <a:r>
              <a:rPr lang="en-US" altLang="ko-KR" dirty="0"/>
              <a:t>, </a:t>
            </a:r>
            <a:r>
              <a:rPr lang="ko-KR" altLang="en-US" dirty="0"/>
              <a:t>공공주택과의 최근접 거리를 각각 계산했습니다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4F01ED0-483F-DACA-776D-177F3D3C56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4936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ACEF7-F947-82C1-4E01-9D6261781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65E0DAA-4C73-C217-3BBD-10DE06D63F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1B72D94-A636-1C91-4177-9415399BC9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최근접 버스정류장 및 지하철간 거리와 공유차량 활용점수의 상관관계를 계산해보면</a:t>
            </a:r>
            <a:r>
              <a:rPr lang="en-US" altLang="ko-KR" dirty="0"/>
              <a:t>, </a:t>
            </a:r>
            <a:r>
              <a:rPr lang="ko-KR" altLang="en-US" dirty="0"/>
              <a:t>화성시에서는 지하철과의 거리가 증가할수록 공유차량을 많이 활용하는 경향이 있었고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하남시에서는 버스정류장과의 거리가 멀어질수록 차량 활용을 적게 하는 경향이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CA5F24-DC10-D71C-0B9F-8E67B2AAB4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3808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C5FBB-1964-6280-4938-B493F8C36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3BEDE63-0914-5FCD-15A1-083A67B042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7DBBEB5-C81B-30FF-EC69-13E823CB4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교통 네트워크의 혼잡도 입니다</a:t>
            </a:r>
            <a:r>
              <a:rPr lang="en-US" altLang="ko-KR" dirty="0"/>
              <a:t>. </a:t>
            </a:r>
            <a:r>
              <a:rPr lang="ko-KR" altLang="en-US" dirty="0"/>
              <a:t>상세도로망에 </a:t>
            </a:r>
            <a:r>
              <a:rPr lang="ko-KR" altLang="en-US" dirty="0" err="1"/>
              <a:t>추정교통량을</a:t>
            </a:r>
            <a:r>
              <a:rPr lang="ko-KR" altLang="en-US" dirty="0"/>
              <a:t> 매핑한 후 전처리과정을 거쳐 오른쪽과 같이 교통량이 </a:t>
            </a:r>
            <a:r>
              <a:rPr lang="en-US" altLang="ko-KR" dirty="0"/>
              <a:t>Mapping</a:t>
            </a:r>
            <a:r>
              <a:rPr lang="ko-KR" altLang="en-US" dirty="0"/>
              <a:t>된 데이터를 제작합니다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이때 교통 네트워크 혼잡도 계산을 위해 도로별 혼잡도를 먼저 계산합니다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02C3C8-CD6E-9044-E51F-8F63FB60FB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722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C340F-CA84-65CC-63DF-631FC27C0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136D8F2-F59B-E801-9108-10018181C3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F495547-3C0F-8694-655B-2DB8551C9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교통네트워크 혼잡도는 기준거리 </a:t>
            </a:r>
            <a:r>
              <a:rPr lang="en-US" altLang="ko-KR" dirty="0"/>
              <a:t>5km </a:t>
            </a:r>
            <a:r>
              <a:rPr lang="ko-KR" altLang="en-US" dirty="0"/>
              <a:t>내 도로별 혼잡도를 </a:t>
            </a:r>
            <a:r>
              <a:rPr lang="ko-KR" altLang="en-US" dirty="0" err="1"/>
              <a:t>평균내어</a:t>
            </a:r>
            <a:r>
              <a:rPr lang="ko-KR" altLang="en-US" dirty="0"/>
              <a:t> 계산합니다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교통네트워크 혼잡도와 공유차량 활용점수의 상관관계를 계산해보면</a:t>
            </a:r>
            <a:r>
              <a:rPr lang="en-US" altLang="ko-KR" dirty="0"/>
              <a:t>, </a:t>
            </a:r>
            <a:r>
              <a:rPr lang="ko-KR" altLang="en-US" dirty="0"/>
              <a:t>공공주택 부근의 혼잡도가 높을수록 차량 활용을 많이 하는 경향이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40D885-AED2-F2D1-BD6F-959D167D4E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7081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2776C-B081-0794-A6C3-17234CF25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2B82C18-9832-1307-F099-D9AFB07608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1E63A6F-1CC5-59E8-52E0-B94A1E8D33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전처리</a:t>
            </a:r>
            <a:r>
              <a:rPr lang="ko-KR" altLang="en-US" dirty="0"/>
              <a:t> 및 분석이 완료된 두 도시의 세 가지 특성데이터를 통합하여</a:t>
            </a:r>
            <a:r>
              <a:rPr lang="en-US" altLang="ko-KR" dirty="0"/>
              <a:t>,</a:t>
            </a:r>
            <a:r>
              <a:rPr lang="ko-KR" altLang="en-US" dirty="0"/>
              <a:t> 예측모델 학습에 활용될 학습데이터를 구축합니다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B64A5D-3FD9-F956-C765-0590A264D2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7976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750FC-20B8-1056-BDB8-635C43B0A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D3AC19-A04E-52E0-248A-99205D7EF4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03E34FD-E238-4986-1725-DB8270FA64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학습데이터의 특성을 살펴보면 공유차량 규모 산정의 다변수성을 고려한 예측 다중회귀모델이 적합할 것으로 보입니다</a:t>
            </a:r>
            <a:r>
              <a:rPr lang="en-US" altLang="ko-KR" dirty="0"/>
              <a:t>. </a:t>
            </a:r>
            <a:r>
              <a:rPr lang="ko-KR" altLang="en-US" dirty="0"/>
              <a:t>그 중에서도 데이터의 비선형성</a:t>
            </a:r>
            <a:r>
              <a:rPr lang="en-US" altLang="ko-KR" dirty="0"/>
              <a:t>, </a:t>
            </a:r>
            <a:r>
              <a:rPr lang="ko-KR" altLang="en-US" dirty="0"/>
              <a:t>적은 규모</a:t>
            </a:r>
            <a:r>
              <a:rPr lang="en-US" altLang="ko-KR" dirty="0"/>
              <a:t>, </a:t>
            </a:r>
            <a:r>
              <a:rPr lang="ko-KR" altLang="en-US" dirty="0" err="1"/>
              <a:t>다변량</a:t>
            </a:r>
            <a:r>
              <a:rPr lang="ko-KR" altLang="en-US" dirty="0"/>
              <a:t> 타겟 예측문제</a:t>
            </a:r>
            <a:r>
              <a:rPr lang="en-US" altLang="ko-KR" dirty="0"/>
              <a:t>, </a:t>
            </a:r>
            <a:r>
              <a:rPr lang="ko-KR" altLang="en-US" dirty="0"/>
              <a:t>쉬운 최적화를 고려해보았을 때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대표적인 </a:t>
            </a:r>
            <a:r>
              <a:rPr lang="en-US" altLang="ko-KR" dirty="0"/>
              <a:t>gradient boosting </a:t>
            </a:r>
            <a:r>
              <a:rPr lang="ko-KR" altLang="en-US" dirty="0" err="1"/>
              <a:t>모델중</a:t>
            </a:r>
            <a:r>
              <a:rPr lang="ko-KR" altLang="en-US" dirty="0"/>
              <a:t> 성능이 좋은 </a:t>
            </a:r>
            <a:r>
              <a:rPr lang="en-US" altLang="ko-KR" dirty="0" err="1"/>
              <a:t>XGBoost</a:t>
            </a:r>
            <a:r>
              <a:rPr lang="ko-KR" altLang="en-US" dirty="0"/>
              <a:t>가 가장 적합할 것으로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판단되어 해당 모델을 예측모델로 선정했습니다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E905E8-9C85-A2E2-045E-C930B0D87B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0415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B44DE-98AE-C0A3-CD07-C0FE63B78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6115C8B-E5A9-2D66-7FA5-2A1DA83D5C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03C267C-427C-9100-CDF2-EDCB13057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데이터를 </a:t>
            </a:r>
            <a:r>
              <a:rPr lang="en-US" altLang="ko-KR" dirty="0" err="1"/>
              <a:t>XGBoost</a:t>
            </a:r>
            <a:r>
              <a:rPr lang="ko-KR" altLang="en-US" dirty="0"/>
              <a:t>모델에 학습시킵니다</a:t>
            </a:r>
            <a:r>
              <a:rPr lang="en-US" altLang="ko-KR" dirty="0"/>
              <a:t>. </a:t>
            </a:r>
            <a:r>
              <a:rPr lang="ko-KR" altLang="en-US" dirty="0"/>
              <a:t>이때 모델의 </a:t>
            </a:r>
            <a:r>
              <a:rPr lang="en-US" altLang="ko-KR" dirty="0"/>
              <a:t>Hyperparameters</a:t>
            </a:r>
            <a:r>
              <a:rPr lang="ko-KR" altLang="en-US" dirty="0"/>
              <a:t>는 오른쪽과 같이 설정되었습니다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16A04C-8E00-02A7-7C44-19A4CCC9FE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2941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DA2F8-1A21-7D42-FEE9-A805FEA63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EE14BD2-4858-FB39-789C-189BB3D8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596E0AA-422A-9103-44E5-33D53D195E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모델학습 </a:t>
            </a:r>
            <a:r>
              <a:rPr kumimoji="0" lang="ko-KR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평가단계입니다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주택 유형별로 </a:t>
            </a:r>
            <a:r>
              <a:rPr kumimoji="0" lang="ko-KR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실제값과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예측값을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비교해 보면 매우 유사한 분포를 보이는 것을 알 수 있습니다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모델 평가지표 측면에서도 </a:t>
            </a:r>
            <a:r>
              <a:rPr kumimoji="0" lang="ko-KR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비선형적이고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복합적인 데이터의 패턴을 잘 파악한 것으로 보입니다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국민임대와 공공임대는 비교적 차량규모가 적은 특성을 가지고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행복주택과 국민 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+ 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영구임대는 비교적 차량규모가 더 많은 특성을 가집니다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MSE :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예측값과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실제값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간의 오차를 제곱한 평균.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값이 작을수록 모델의 예측이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실제값에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가까움을 의미.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MAE :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예측값과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실제값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간의 절대 오차의 평균.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직관적으로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예측값이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실제값과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얼마나 차이가 나는지 보여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줌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R² :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모델이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실제값의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변동성을 얼마나 설명하는지 나타내는 지표.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값이 1에 가까울수록 모델이 데이터를 잘 설명함을 의미.</a:t>
            </a:r>
            <a:endParaRPr lang="ko-KR" altLang="en-US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9D1A94-ADFF-F856-CEC5-3C5C687CC3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1545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955DE-2D0A-72EA-E725-B1F641384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D32934F-E864-DC22-78BB-FDA5EC0173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977C913-503C-5A5E-9AAC-87618C1710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모델 평가가 완료되었으니</a:t>
            </a:r>
            <a:r>
              <a:rPr lang="en-US" altLang="ko-KR" dirty="0"/>
              <a:t>, </a:t>
            </a:r>
            <a:r>
              <a:rPr lang="ko-KR" altLang="en-US" dirty="0"/>
              <a:t>실제 예측을 위해 교산지구 공공주택 데이터를 준비합니다</a:t>
            </a:r>
            <a:r>
              <a:rPr lang="en-US" altLang="ko-KR" dirty="0"/>
              <a:t>. </a:t>
            </a:r>
            <a:r>
              <a:rPr lang="ko-KR" altLang="en-US" dirty="0"/>
              <a:t>교산지구 공공주택 데이터는 주어지지 않았기 때문에 직접 지구단위계획서에서 데이터를 추출했습니다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전처리과정을 거쳐</a:t>
            </a:r>
            <a:r>
              <a:rPr lang="en-US" altLang="ko-KR" dirty="0"/>
              <a:t>,</a:t>
            </a:r>
            <a:r>
              <a:rPr lang="ko-KR" altLang="en-US" dirty="0"/>
              <a:t> 지도에 </a:t>
            </a:r>
            <a:r>
              <a:rPr lang="en-US" altLang="ko-KR" dirty="0"/>
              <a:t>Mapping</a:t>
            </a:r>
            <a:r>
              <a:rPr lang="ko-KR" altLang="en-US" dirty="0"/>
              <a:t>된 형식의 대상구역 데이터를 제작합니다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EC636E-21B6-6F7F-217B-AEC9D12C33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9944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BB0BF-FEAC-62B6-F063-EB341ED85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671EBD3-2036-4506-E484-D5946A25B6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54E2349-0077-25BD-2BC1-033EABAC93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교산지구 공공주택의 공급유형 분포는 다음과 같습니다</a:t>
            </a:r>
            <a:r>
              <a:rPr lang="en-US" altLang="ko-KR" dirty="0"/>
              <a:t>. </a:t>
            </a:r>
            <a:r>
              <a:rPr lang="ko-KR" altLang="en-US" dirty="0"/>
              <a:t>기존에 있던 유형이 통합되어 통합공공임대라는 새로운 유형이 추가되었습니다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ko-KR" altLang="en-US" dirty="0"/>
              <a:t>해당 교산지구 데이터도 세 가지 특성으로 나누고 통합하여</a:t>
            </a:r>
            <a:r>
              <a:rPr lang="en-US" altLang="ko-KR" dirty="0"/>
              <a:t>,</a:t>
            </a:r>
            <a:r>
              <a:rPr lang="ko-KR" altLang="en-US" dirty="0"/>
              <a:t> 예측을 위한 복합데이터로 변환합니다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5C26B9D-F5A3-D56D-29AA-09EA2BB454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823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BF542-F6BB-D7D5-9242-761B6BB84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B69B480-ED76-0F26-72EC-A3A2C06CFB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94AF95E-0823-6EE2-BB92-F78120E3E1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프로젝트 개요입니다</a:t>
            </a:r>
            <a:r>
              <a:rPr lang="en-US" altLang="ko-KR" dirty="0"/>
              <a:t>. </a:t>
            </a:r>
            <a:r>
              <a:rPr lang="ko-KR" altLang="en-US" dirty="0"/>
              <a:t>프로젝트의 배경 그리고 목표</a:t>
            </a:r>
            <a:r>
              <a:rPr lang="en-US" altLang="ko-KR" dirty="0"/>
              <a:t>, </a:t>
            </a:r>
            <a:r>
              <a:rPr lang="ko-KR" altLang="en-US" dirty="0"/>
              <a:t>선행연구 검토 순으로 진행하겠습니다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6658D0-86C8-EB82-03C6-B1118CF70E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91670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33F6C-5603-B0E7-2405-498149C10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AFF0832-33EA-AC27-A480-9A87ECA292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71BE863-2247-1857-08BC-BA83B3F228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학습된</a:t>
            </a:r>
            <a:r>
              <a:rPr lang="en-US" altLang="ko-KR" dirty="0"/>
              <a:t> </a:t>
            </a:r>
            <a:r>
              <a:rPr lang="en-US" altLang="ko-KR" dirty="0" err="1"/>
              <a:t>XGBoost</a:t>
            </a:r>
            <a:r>
              <a:rPr lang="en-US" altLang="ko-KR" dirty="0"/>
              <a:t> </a:t>
            </a:r>
            <a:r>
              <a:rPr lang="ko-KR" altLang="en-US" dirty="0"/>
              <a:t>모델을 통해 복합 데이터 예측을 진행합니다</a:t>
            </a:r>
            <a:r>
              <a:rPr lang="en-US" altLang="ko-KR" dirty="0"/>
              <a:t>. </a:t>
            </a:r>
            <a:r>
              <a:rPr lang="ko-KR" altLang="en-US" dirty="0"/>
              <a:t>새로운 유형인 통합공공임대는 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en-US" altLang="ko-KR" dirty="0"/>
              <a:t>~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개 사이의 규모로 예측되었는데 </a:t>
            </a:r>
            <a:br>
              <a:rPr lang="en-US" altLang="ko-KR" dirty="0"/>
            </a:br>
            <a:r>
              <a:rPr lang="ko-KR" altLang="en-US" dirty="0"/>
              <a:t>이는 교산지구에 건설되는 통합공공임대유형이 데이터적 측면에서 기존 국민임대 </a:t>
            </a:r>
            <a:r>
              <a:rPr lang="en-US" altLang="ko-KR" dirty="0"/>
              <a:t>+ </a:t>
            </a:r>
            <a:r>
              <a:rPr lang="ko-KR" altLang="en-US" dirty="0"/>
              <a:t>영구임대 유형의 특성과 유사하다는 것을 확인할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</a:t>
            </a:r>
            <a:r>
              <a:rPr lang="ko-KR" altLang="en-US" b="0" dirty="0"/>
              <a:t>행복주택</a:t>
            </a:r>
            <a:r>
              <a:rPr lang="ko-KR" altLang="en-US" dirty="0"/>
              <a:t>은 이전보다 차량 수의 예측 범위가 좁아졌으며</a:t>
            </a:r>
            <a:r>
              <a:rPr lang="en-US" altLang="ko-KR" dirty="0"/>
              <a:t>, </a:t>
            </a:r>
            <a:r>
              <a:rPr lang="ko-KR" altLang="en-US" dirty="0"/>
              <a:t>이상치 없이 안정적으로 예측되었습니다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B29B42-2800-81FB-5DE3-35D1ED3934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8400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08434-B9E5-EDEB-5A00-17FB35193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E4D0412-ECD0-11A1-D761-0F4AEFDC04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73163FA-C14E-74D4-802D-DDE66697F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예측 결과를 지도에 매핑해서 확인해보겠습니다</a:t>
            </a:r>
            <a:r>
              <a:rPr lang="en-US" altLang="ko-KR" dirty="0"/>
              <a:t>. </a:t>
            </a:r>
            <a:r>
              <a:rPr lang="ko-KR" altLang="en-US" dirty="0"/>
              <a:t>색이 상대적으로 밝을수록 적정규모가 높습니다</a:t>
            </a:r>
            <a:r>
              <a:rPr lang="en-US" altLang="ko-KR" dirty="0"/>
              <a:t>. </a:t>
            </a:r>
            <a:r>
              <a:rPr lang="ko-KR" altLang="en-US" dirty="0"/>
              <a:t>색이 밝은 </a:t>
            </a:r>
            <a:r>
              <a:rPr lang="ko-KR" altLang="en-US" dirty="0" err="1"/>
              <a:t>블럭들은</a:t>
            </a:r>
            <a:r>
              <a:rPr lang="ko-KR" altLang="en-US" dirty="0"/>
              <a:t> 대부분 세대수가 높은 통합공공임대 유형입니다</a:t>
            </a:r>
            <a:r>
              <a:rPr lang="en-US" altLang="ko-KR" dirty="0"/>
              <a:t>. </a:t>
            </a:r>
            <a:r>
              <a:rPr lang="ko-KR" altLang="en-US" dirty="0"/>
              <a:t>이는 높은 세대수가 결정적으로 반영된 것으로 판단됩니다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행복주택의 경우에는 공유차량 적정규모가 대부분 적고 안정적인 분포를 보입니다</a:t>
            </a:r>
            <a:r>
              <a:rPr lang="en-US" altLang="ko-KR" dirty="0"/>
              <a:t>. </a:t>
            </a:r>
            <a:r>
              <a:rPr lang="ko-KR" altLang="en-US" dirty="0"/>
              <a:t>적정규모가 높게 예측된 공공주택은 향후 공유차량 관련 인프라를 고려하여 공유차량 규모를 올릴지 내릴지 확정해야 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반면 적정 규모가 낮게 예측된 행복주택 블록들은 적절한 공유차량 활성화 방안이 필요합니다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543AA3-1B43-C157-6BB3-0B8F5F337F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1810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36907-CB09-1E40-FCAF-CD41998F4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D389761-FE16-E132-4DE7-2EEE0CE917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D01057B-BD50-87D0-867C-9905BC7B11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지금까지 프로젝트의 진행과정을 살펴보았습니다</a:t>
            </a:r>
            <a:r>
              <a:rPr lang="en-US" altLang="ko-KR" dirty="0"/>
              <a:t>. </a:t>
            </a:r>
            <a:r>
              <a:rPr lang="ko-KR" altLang="en-US" dirty="0"/>
              <a:t>다음은 결과 및 고찰로 해당 프로젝트가 어떤 의미를 가지고 있는지 각 특징별로 말씀드리겠습니다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FBE3DD-748D-F3FF-6218-9DE389503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1563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인구적 특성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8998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7666C-5CE9-A6AE-FCBC-73E488F64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DB8BA9-22DE-B099-126B-0D2E78C13D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9361CE7-3568-1318-E255-F9FAD963A8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F8B605-555D-553D-7B4E-C8C07235E8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66234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66942-ED9C-8C4F-DFFC-14B2DCBE5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384FF7E-B91A-B4D8-A6D3-021C1E477A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18710F3-EB30-B75A-1A51-CE5C361999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C7FFA26-3B93-B7E3-5AE8-74B22C99B6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3309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3A5774-E327-D08A-6F53-76EBF9CF2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2807A42-F2E9-1CD3-92A9-2F5E3312FC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8AB0083-4E66-E93A-006D-21DC0B8C96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향후 과제입니다</a:t>
            </a:r>
            <a:r>
              <a:rPr lang="en-US" altLang="ko-KR" dirty="0"/>
              <a:t>. </a:t>
            </a:r>
            <a:r>
              <a:rPr lang="ko-KR" altLang="en-US" dirty="0"/>
              <a:t>첫 </a:t>
            </a:r>
            <a:r>
              <a:rPr lang="ko-KR" altLang="en-US" dirty="0" err="1"/>
              <a:t>번째로</a:t>
            </a:r>
            <a:r>
              <a:rPr lang="ko-KR" altLang="en-US" dirty="0"/>
              <a:t> 누락되었던 데이터나 향후 업데이트될 교산지구 정보를 반영해야 합니다</a:t>
            </a:r>
            <a:r>
              <a:rPr lang="en-US" altLang="ko-KR" dirty="0"/>
              <a:t>. </a:t>
            </a:r>
            <a:r>
              <a:rPr lang="ko-KR" altLang="en-US" dirty="0"/>
              <a:t>두 </a:t>
            </a:r>
            <a:r>
              <a:rPr lang="ko-KR" altLang="en-US" dirty="0" err="1"/>
              <a:t>번째로</a:t>
            </a:r>
            <a:r>
              <a:rPr lang="ko-KR" altLang="en-US" dirty="0"/>
              <a:t> 주차 공간 수요 데이터를 활용하여 더욱 정확한 규모 산정이 필요합니다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세 </a:t>
            </a:r>
            <a:r>
              <a:rPr lang="ko-KR" altLang="en-US" dirty="0" err="1"/>
              <a:t>번째는</a:t>
            </a:r>
            <a:r>
              <a:rPr lang="ko-KR" altLang="en-US" dirty="0"/>
              <a:t> 지역별 차량 보유비율과의 연계를 통해 더욱 정확한 규모 산정입니다</a:t>
            </a:r>
            <a:r>
              <a:rPr lang="en-US" altLang="ko-KR" dirty="0"/>
              <a:t>. </a:t>
            </a:r>
            <a:r>
              <a:rPr lang="ko-KR" altLang="en-US" dirty="0"/>
              <a:t>네 </a:t>
            </a:r>
            <a:r>
              <a:rPr lang="ko-KR" altLang="en-US" dirty="0" err="1"/>
              <a:t>번째는</a:t>
            </a:r>
            <a:r>
              <a:rPr lang="ko-KR" altLang="en-US" dirty="0"/>
              <a:t> 대중교통 이용률 및 이동거리 데이터 활용입니다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0A353F-84B3-F170-BA67-E5A9D9E1AC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52425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77BB86-016D-CE6B-8257-848AB1FA6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3DDA575-C988-E999-F921-A1601EB098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789D6A8-A787-4754-B72B-EB5EE761E6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활용 데이터들을 살펴보겠습니다</a:t>
            </a:r>
            <a:r>
              <a:rPr lang="en-US" altLang="ko-KR" dirty="0"/>
              <a:t>., </a:t>
            </a:r>
            <a:r>
              <a:rPr lang="ko-KR" altLang="en-US" dirty="0"/>
              <a:t>선행연구 검토 단계에서 도출했던 주요변수들을 추출하기 위해 활용된 데이터들은 다음과 같습니다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50CCD7-78BD-0052-8DCA-3A4573AC6D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4652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9C957-C5CB-8B85-C693-376FF8049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E71C566-50F6-D09E-501F-F22DCCF005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843351-4713-7447-2132-4591479FB5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프로젝트 진행 중 참고</a:t>
            </a:r>
            <a:r>
              <a:rPr lang="en-US" altLang="ko-KR" dirty="0"/>
              <a:t> </a:t>
            </a:r>
            <a:r>
              <a:rPr lang="ko-KR" altLang="en-US" dirty="0"/>
              <a:t>문헌입니다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7ED4B1-947C-477F-377A-38D6E4EC61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2274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301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최근 도시의 교통량 증가로 인해 온실가스 배출량이 급증하고 있으며</a:t>
            </a:r>
            <a:r>
              <a:rPr lang="en-US" altLang="ko-KR" dirty="0"/>
              <a:t>, </a:t>
            </a:r>
            <a:r>
              <a:rPr lang="ko-KR" altLang="en-US" dirty="0"/>
              <a:t>이는 대기오염과 기 후변화의 주요 원인이 되고 있다</a:t>
            </a:r>
            <a:r>
              <a:rPr lang="en-US" altLang="ko-KR" dirty="0"/>
              <a:t>. </a:t>
            </a:r>
            <a:r>
              <a:rPr lang="ko-KR" altLang="en-US" dirty="0"/>
              <a:t>특히 대전</a:t>
            </a:r>
            <a:r>
              <a:rPr lang="en-US" altLang="ko-KR" dirty="0"/>
              <a:t>, </a:t>
            </a:r>
            <a:r>
              <a:rPr lang="ko-KR" altLang="en-US" dirty="0"/>
              <a:t>세종</a:t>
            </a:r>
            <a:r>
              <a:rPr lang="en-US" altLang="ko-KR" dirty="0"/>
              <a:t>, </a:t>
            </a:r>
            <a:r>
              <a:rPr lang="ko-KR" altLang="en-US" dirty="0"/>
              <a:t>청주는 수도권과 연결되는 주요 도시로 서 차량 </a:t>
            </a:r>
            <a:r>
              <a:rPr lang="ko-KR" altLang="en-US" dirty="0" err="1"/>
              <a:t>이동량이</a:t>
            </a:r>
            <a:r>
              <a:rPr lang="ko-KR" altLang="en-US" dirty="0"/>
              <a:t> 많고</a:t>
            </a:r>
            <a:r>
              <a:rPr lang="en-US" altLang="ko-KR" dirty="0"/>
              <a:t>, </a:t>
            </a:r>
            <a:r>
              <a:rPr lang="ko-KR" altLang="en-US" dirty="0"/>
              <a:t>도로망이 복잡하게 얽혀 있다</a:t>
            </a:r>
            <a:r>
              <a:rPr lang="en-US" altLang="ko-KR" dirty="0"/>
              <a:t>. </a:t>
            </a:r>
            <a:r>
              <a:rPr lang="ko-KR" altLang="en-US" dirty="0"/>
              <a:t>이에 따라</a:t>
            </a:r>
            <a:r>
              <a:rPr lang="en-US" altLang="ko-KR" dirty="0"/>
              <a:t>, </a:t>
            </a:r>
            <a:r>
              <a:rPr lang="ko-KR" altLang="en-US" dirty="0"/>
              <a:t>교통량 및 도로 특성을 분석하여 수송 부문의 온실가스 배출량을 예측하고</a:t>
            </a:r>
            <a:r>
              <a:rPr lang="en-US" altLang="ko-KR" dirty="0"/>
              <a:t>, </a:t>
            </a:r>
            <a:r>
              <a:rPr lang="ko-KR" altLang="en-US" dirty="0"/>
              <a:t>대중교통 인프라 및 도로 확충이 필요 한 지역을 선정하는 것이 본 연구의 목표이다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338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이에 따라 해당 프로젝트는 직접 데이터분석을 통해 같은 생활권을 공유하는 대전 세종 청주권역의 교통문제를 파악하여 해결방안을 제시하는 것을 목표로 하고자 합니다</a:t>
            </a:r>
            <a:r>
              <a:rPr lang="en-US" altLang="ko-KR" dirty="0"/>
              <a:t>. </a:t>
            </a:r>
            <a:r>
              <a:rPr lang="ko-KR" altLang="en-US" dirty="0"/>
              <a:t>최종적으로는 대전 세종 청주 권역의 교통계획 수립의 근거로 활용할 수 있는 기초자료를 제공하고 영향요인에 기반한 예측모델을 설계해보고자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473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9AA23-3CDA-80B6-A3FE-E493B3DDF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6E70962-A3AD-A3E2-B1CD-5CB0A4D609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068C658-AB99-2ED4-464A-8C706DE0A8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진행하기에</a:t>
            </a:r>
            <a:r>
              <a:rPr lang="en-US" altLang="ko-KR" dirty="0"/>
              <a:t> </a:t>
            </a:r>
            <a:r>
              <a:rPr lang="ko-KR" altLang="en-US" dirty="0"/>
              <a:t>앞서</a:t>
            </a:r>
            <a:r>
              <a:rPr lang="en-US" altLang="ko-KR" dirty="0"/>
              <a:t>,</a:t>
            </a:r>
            <a:r>
              <a:rPr lang="ko-KR" altLang="en-US" dirty="0"/>
              <a:t> 공유 </a:t>
            </a:r>
            <a:r>
              <a:rPr lang="ko-KR" altLang="en-US" dirty="0" err="1"/>
              <a:t>모빌리티</a:t>
            </a:r>
            <a:r>
              <a:rPr lang="ko-KR" altLang="en-US" dirty="0"/>
              <a:t> 수요예측 관련 선행연구들을 검토해보았습니다</a:t>
            </a:r>
            <a:r>
              <a:rPr lang="en-US" altLang="ko-KR" dirty="0"/>
              <a:t>. </a:t>
            </a:r>
            <a:r>
              <a:rPr lang="ko-KR" altLang="en-US" dirty="0"/>
              <a:t>선행연구에서 예측에 이용되었던 요소들을 검토하여</a:t>
            </a:r>
            <a:r>
              <a:rPr lang="en-US" altLang="ko-KR" dirty="0"/>
              <a:t>,</a:t>
            </a:r>
            <a:r>
              <a:rPr lang="ko-KR" altLang="en-US" dirty="0"/>
              <a:t> 이번 적정규모 예측모델에 활용될 주요 영향변수들을 다음과 같이 선정해보았습니다</a:t>
            </a:r>
            <a:r>
              <a:rPr lang="en-US" altLang="ko-KR" dirty="0"/>
              <a:t>. </a:t>
            </a:r>
            <a:r>
              <a:rPr lang="ko-KR" altLang="en-US" dirty="0"/>
              <a:t>해당 변수들은 이후 단계에서 직접 분석하여 검토할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0637C3-83C5-1F51-E3AB-C887D473B6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175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3E38C-F729-3C97-1823-3A4A369A1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38C6F38-6BB7-11CE-0A77-E0C7900E91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4A6F2F-346D-1526-CDF4-E8E6996A9C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지금까지 해당 프로젝트가 무엇인지 그리고 왜 진행하는 것인지 설명 드렸는데요</a:t>
            </a:r>
            <a:r>
              <a:rPr lang="en-US" altLang="ko-KR" dirty="0"/>
              <a:t>. </a:t>
            </a:r>
            <a:r>
              <a:rPr lang="ko-KR" altLang="en-US" dirty="0"/>
              <a:t>그럼 지금부터 분석 및 모델링 단계를 통해 프로젝트를 어떻게 진행할 것인지 말씀드리겠습니다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64B025-7E1C-916F-AEB9-78A2A5BEF3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523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39A841-B27A-5FD2-90E6-83ED16B686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C60114-F4DE-0013-D086-80C1DB97F3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4007B8-112F-3463-A6A3-F48D64A278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 </a:t>
            </a:r>
            <a:r>
              <a:rPr lang="ko-KR" altLang="en-US" dirty="0" err="1"/>
              <a:t>번째로</a:t>
            </a:r>
            <a:r>
              <a:rPr lang="ko-KR" altLang="en-US" dirty="0"/>
              <a:t> 분석 절차 로드맵입니다</a:t>
            </a:r>
            <a:r>
              <a:rPr lang="en-US" altLang="ko-KR" dirty="0"/>
              <a:t>. </a:t>
            </a:r>
            <a:r>
              <a:rPr lang="ko-KR" altLang="en-US" dirty="0"/>
              <a:t>분석 절차는 크게 데이터 </a:t>
            </a:r>
            <a:r>
              <a:rPr lang="ko-KR" altLang="en-US" dirty="0" err="1"/>
              <a:t>전처리</a:t>
            </a:r>
            <a:r>
              <a:rPr lang="en-US" altLang="ko-KR" dirty="0"/>
              <a:t>,</a:t>
            </a:r>
            <a:r>
              <a:rPr lang="ko-KR" altLang="en-US" dirty="0"/>
              <a:t> 데이터 분석</a:t>
            </a:r>
            <a:r>
              <a:rPr lang="en-US" altLang="ko-KR" dirty="0"/>
              <a:t>, </a:t>
            </a:r>
            <a:r>
              <a:rPr lang="ko-KR" altLang="en-US" dirty="0"/>
              <a:t>학습데이터 구축</a:t>
            </a:r>
            <a:r>
              <a:rPr lang="en-US" altLang="ko-KR" dirty="0"/>
              <a:t>, </a:t>
            </a:r>
            <a:r>
              <a:rPr lang="ko-KR" altLang="en-US" dirty="0"/>
              <a:t>예측모델 구축</a:t>
            </a:r>
            <a:r>
              <a:rPr lang="en-US" altLang="ko-KR" dirty="0"/>
              <a:t>, </a:t>
            </a:r>
            <a:r>
              <a:rPr lang="ko-KR" altLang="en-US" dirty="0"/>
              <a:t>모델 학습 및 평가</a:t>
            </a:r>
            <a:r>
              <a:rPr lang="en-US" altLang="ko-KR" dirty="0"/>
              <a:t>, </a:t>
            </a:r>
            <a:r>
              <a:rPr lang="ko-KR" altLang="en-US" dirty="0"/>
              <a:t>모델 정립</a:t>
            </a:r>
            <a:r>
              <a:rPr lang="en-US" altLang="ko-KR" dirty="0"/>
              <a:t>, </a:t>
            </a:r>
            <a:r>
              <a:rPr lang="ko-KR" altLang="en-US" dirty="0"/>
              <a:t>실제 예측 및 분석 순으로 진행됩니다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FB3881-4310-AB0E-1557-192B51C8FB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5957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7DB4D-9538-9FB6-4D1E-EE2143389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2A7E664-6036-5DF9-A579-BCDBFC9733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AC79914-A395-1066-749D-956C94A4D1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예측해야 할 종속변수인 공유차량 규모부터 살펴보겠습니다</a:t>
            </a:r>
            <a:r>
              <a:rPr lang="en-US" altLang="ko-KR" dirty="0"/>
              <a:t>. </a:t>
            </a:r>
            <a:r>
              <a:rPr lang="ko-KR" altLang="en-US" dirty="0"/>
              <a:t>전처리과정을 거쳐</a:t>
            </a:r>
            <a:r>
              <a:rPr lang="en-US" altLang="ko-KR" dirty="0"/>
              <a:t>,</a:t>
            </a:r>
            <a:r>
              <a:rPr lang="ko-KR" altLang="en-US" dirty="0"/>
              <a:t> 오른쪽과 같이 격자에 공유차량 정보가 </a:t>
            </a:r>
            <a:r>
              <a:rPr lang="en-US" altLang="ko-KR" dirty="0"/>
              <a:t>Mapping</a:t>
            </a:r>
            <a:r>
              <a:rPr lang="ko-KR" altLang="en-US" dirty="0"/>
              <a:t>된 형태의 데이터를 제작합니다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7F93C7-7F97-E9FC-B018-D1478ED331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E736-CE63-447D-AA0F-F2646C597DE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331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23.png"/><Relationship Id="rId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0.png"/><Relationship Id="rId3" Type="http://schemas.openxmlformats.org/officeDocument/2006/relationships/image" Target="../media/image73.png"/><Relationship Id="rId7" Type="http://schemas.openxmlformats.org/officeDocument/2006/relationships/image" Target="../media/image7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0.png"/><Relationship Id="rId5" Type="http://schemas.openxmlformats.org/officeDocument/2006/relationships/image" Target="../media/image74.png"/><Relationship Id="rId4" Type="http://schemas.openxmlformats.org/officeDocument/2006/relationships/image" Target="../media/image21.png"/><Relationship Id="rId9" Type="http://schemas.openxmlformats.org/officeDocument/2006/relationships/image" Target="../media/image7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image" Target="../media/image46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10" Type="http://schemas.openxmlformats.org/officeDocument/2006/relationships/image" Target="../media/image81.png"/><Relationship Id="rId4" Type="http://schemas.openxmlformats.org/officeDocument/2006/relationships/image" Target="../media/image76.png"/><Relationship Id="rId9" Type="http://schemas.openxmlformats.org/officeDocument/2006/relationships/image" Target="../media/image8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8.png"/><Relationship Id="rId5" Type="http://schemas.openxmlformats.org/officeDocument/2006/relationships/image" Target="../media/image87.png"/><Relationship Id="rId4" Type="http://schemas.openxmlformats.org/officeDocument/2006/relationships/image" Target="../media/image8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png"/><Relationship Id="rId3" Type="http://schemas.openxmlformats.org/officeDocument/2006/relationships/image" Target="../media/image21.png"/><Relationship Id="rId7" Type="http://schemas.openxmlformats.org/officeDocument/2006/relationships/image" Target="../media/image9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4.png"/><Relationship Id="rId4" Type="http://schemas.openxmlformats.org/officeDocument/2006/relationships/image" Target="../media/image10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2.png"/><Relationship Id="rId4" Type="http://schemas.openxmlformats.org/officeDocument/2006/relationships/image" Target="../media/image8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4.png"/><Relationship Id="rId4" Type="http://schemas.openxmlformats.org/officeDocument/2006/relationships/image" Target="../media/image10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6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6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468600" y="9258300"/>
            <a:ext cx="2139574" cy="4154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16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TEAM </a:t>
            </a:r>
            <a:r>
              <a:rPr lang="en-US" altLang="ko-KR" sz="2800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3</a:t>
            </a:r>
            <a:r>
              <a:rPr lang="ko-KR" altLang="en-US" sz="2800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조</a:t>
            </a:r>
            <a:endParaRPr lang="en-US" sz="28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"/>
              <a:sym typeface="각진펜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0" y="54483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33325055-425D-6124-C622-334CA3E3BD34}"/>
              </a:ext>
            </a:extLst>
          </p:cNvPr>
          <p:cNvSpPr txBox="1"/>
          <p:nvPr/>
        </p:nvSpPr>
        <p:spPr>
          <a:xfrm>
            <a:off x="3949725" y="3622046"/>
            <a:ext cx="10553875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ko-KR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대전</a:t>
            </a:r>
            <a:r>
              <a:rPr lang="en-US" altLang="ko-KR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</a:t>
            </a:r>
            <a:r>
              <a:rPr lang="ko-KR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세종</a:t>
            </a:r>
            <a:r>
              <a:rPr lang="en-US" altLang="ko-KR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</a:t>
            </a:r>
            <a:r>
              <a:rPr lang="ko-KR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청주권역 차종별 수송부문 온실가스 배출분석</a:t>
            </a:r>
            <a:endParaRPr lang="en-US" sz="5400" b="1" dirty="0">
              <a:solidFill>
                <a:schemeClr val="tx1">
                  <a:lumMod val="75000"/>
                  <a:lumOff val="25000"/>
                </a:schemeClr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494DAC64-72DF-D95A-67B9-CC28F40C96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06074" y="5498252"/>
            <a:ext cx="2573364" cy="2236048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98C37B8C-7EFD-B8A4-9AF4-A5C12771C0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508" y="5981700"/>
            <a:ext cx="2849520" cy="2438740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23CB4C30-1E0E-CCDB-F438-9009722046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72200" y="6210300"/>
            <a:ext cx="3370331" cy="2981668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93C2F345-D267-05FD-9011-BE8A32259699}"/>
              </a:ext>
            </a:extLst>
          </p:cNvPr>
          <p:cNvGrpSpPr/>
          <p:nvPr/>
        </p:nvGrpSpPr>
        <p:grpSpPr>
          <a:xfrm>
            <a:off x="7599508" y="6667342"/>
            <a:ext cx="4992992" cy="3589832"/>
            <a:chOff x="3257380" y="4893797"/>
            <a:chExt cx="6340410" cy="5155919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3B36A2E4-2C9C-9BE4-2124-4336E9285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3384" y="4893797"/>
              <a:ext cx="3564406" cy="3564406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29219E96-B923-3C30-E363-FD103C843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50700" y="5630850"/>
              <a:ext cx="3564406" cy="356440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7B0C875E-D01B-14FD-AE19-AC7329BEF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57380" y="6485310"/>
              <a:ext cx="3564406" cy="3564406"/>
            </a:xfrm>
            <a:prstGeom prst="rect">
              <a:avLst/>
            </a:prstGeom>
          </p:spPr>
        </p:pic>
      </p:grpSp>
      <p:sp>
        <p:nvSpPr>
          <p:cNvPr id="35" name="생각 풍선: 구름 모양 34">
            <a:extLst>
              <a:ext uri="{FF2B5EF4-FFF2-40B4-BE49-F238E27FC236}">
                <a16:creationId xmlns:a16="http://schemas.microsoft.com/office/drawing/2014/main" id="{B1DF619C-BA6A-EA50-27FA-05AA370A9449}"/>
              </a:ext>
            </a:extLst>
          </p:cNvPr>
          <p:cNvSpPr/>
          <p:nvPr/>
        </p:nvSpPr>
        <p:spPr>
          <a:xfrm>
            <a:off x="11143990" y="7734300"/>
            <a:ext cx="554606" cy="438096"/>
          </a:xfrm>
          <a:prstGeom prst="cloudCallout">
            <a:avLst>
              <a:gd name="adj1" fmla="val -53449"/>
              <a:gd name="adj2" fmla="val 66296"/>
            </a:avLst>
          </a:prstGeom>
          <a:solidFill>
            <a:schemeClr val="bg1">
              <a:lumMod val="65000"/>
            </a:schemeClr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D183592-D388-8C37-9C32-1749487E19D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438" y="7962900"/>
            <a:ext cx="682868" cy="631433"/>
          </a:xfrm>
          <a:prstGeom prst="rect">
            <a:avLst/>
          </a:prstGeom>
        </p:spPr>
      </p:pic>
      <p:sp>
        <p:nvSpPr>
          <p:cNvPr id="38" name="생각 풍선: 구름 모양 37">
            <a:extLst>
              <a:ext uri="{FF2B5EF4-FFF2-40B4-BE49-F238E27FC236}">
                <a16:creationId xmlns:a16="http://schemas.microsoft.com/office/drawing/2014/main" id="{34DFB403-EDE4-8A79-32A4-22F5590A55BF}"/>
              </a:ext>
            </a:extLst>
          </p:cNvPr>
          <p:cNvSpPr/>
          <p:nvPr/>
        </p:nvSpPr>
        <p:spPr>
          <a:xfrm>
            <a:off x="9668316" y="8448232"/>
            <a:ext cx="554606" cy="438096"/>
          </a:xfrm>
          <a:prstGeom prst="cloudCallout">
            <a:avLst>
              <a:gd name="adj1" fmla="val -53449"/>
              <a:gd name="adj2" fmla="val 66296"/>
            </a:avLst>
          </a:prstGeom>
          <a:solidFill>
            <a:schemeClr val="bg1">
              <a:lumMod val="65000"/>
            </a:schemeClr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92CF3FA0-1077-524F-734F-D15F0ED6E0D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4448" y="8666085"/>
            <a:ext cx="824431" cy="82443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5F1016-753B-2FE9-3C43-8B18234B0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81DCC5F8-8D90-4F6B-A666-C3642885ABDE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25" name="Freeform 3">
              <a:extLst>
                <a:ext uri="{FF2B5EF4-FFF2-40B4-BE49-F238E27FC236}">
                  <a16:creationId xmlns:a16="http://schemas.microsoft.com/office/drawing/2014/main" id="{E3349A16-6C17-C764-56A3-3348F6BF413F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6" name="TextBox 4">
              <a:extLst>
                <a:ext uri="{FF2B5EF4-FFF2-40B4-BE49-F238E27FC236}">
                  <a16:creationId xmlns:a16="http://schemas.microsoft.com/office/drawing/2014/main" id="{18291F58-9585-271D-2342-BAE329C4742D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DFB9BC3E-6006-7547-B824-7C2BB10CFEA1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13551373-B78C-C60E-96F4-E869C49F6DC3}"/>
              </a:ext>
            </a:extLst>
          </p:cNvPr>
          <p:cNvSpPr txBox="1"/>
          <p:nvPr/>
        </p:nvSpPr>
        <p:spPr>
          <a:xfrm>
            <a:off x="969259" y="647700"/>
            <a:ext cx="135849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종속변수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규모</a:t>
            </a:r>
            <a:endParaRPr lang="en-US" altLang="ko-KR" sz="44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CD3FA0D-9FBF-DDFC-5B2E-41C94EAB3538}"/>
              </a:ext>
            </a:extLst>
          </p:cNvPr>
          <p:cNvSpPr/>
          <p:nvPr/>
        </p:nvSpPr>
        <p:spPr>
          <a:xfrm>
            <a:off x="685800" y="2628901"/>
            <a:ext cx="6023183" cy="6476997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C48C6269-7B29-FA51-5AB4-0F85C6F472F2}"/>
              </a:ext>
            </a:extLst>
          </p:cNvPr>
          <p:cNvSpPr/>
          <p:nvPr/>
        </p:nvSpPr>
        <p:spPr>
          <a:xfrm>
            <a:off x="6934201" y="2628901"/>
            <a:ext cx="10591799" cy="6476997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A176ECAF-C293-92BC-B180-A2D28F990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7933" y="3489656"/>
            <a:ext cx="5105400" cy="4484529"/>
          </a:xfrm>
          <a:prstGeom prst="roundRect">
            <a:avLst>
              <a:gd name="adj" fmla="val 4999"/>
            </a:avLst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BC4F635-9781-658C-64F2-077DACEB9361}"/>
              </a:ext>
            </a:extLst>
          </p:cNvPr>
          <p:cNvSpPr txBox="1"/>
          <p:nvPr/>
        </p:nvSpPr>
        <p:spPr>
          <a:xfrm>
            <a:off x="11833752" y="2778111"/>
            <a:ext cx="6005413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공급 유형별 </a:t>
            </a:r>
            <a:endParaRPr lang="en-US" altLang="ko-KR" sz="20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세대당 이용률 및 차량당 이용률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C2A23B-85A0-69A9-E504-FF77FE204A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259" y="3489657"/>
            <a:ext cx="5507741" cy="4499696"/>
          </a:xfrm>
          <a:prstGeom prst="roundRect">
            <a:avLst>
              <a:gd name="adj" fmla="val 8753"/>
            </a:avLst>
          </a:prstGeom>
        </p:spPr>
      </p:pic>
      <p:sp>
        <p:nvSpPr>
          <p:cNvPr id="4" name="TextBox 26">
            <a:extLst>
              <a:ext uri="{FF2B5EF4-FFF2-40B4-BE49-F238E27FC236}">
                <a16:creationId xmlns:a16="http://schemas.microsoft.com/office/drawing/2014/main" id="{11B4BFD6-1AA6-8085-B55F-CD42692B0FA5}"/>
              </a:ext>
            </a:extLst>
          </p:cNvPr>
          <p:cNvSpPr txBox="1"/>
          <p:nvPr/>
        </p:nvSpPr>
        <p:spPr>
          <a:xfrm>
            <a:off x="6791445" y="2778111"/>
            <a:ext cx="5695712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공급 유형별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평균 이용 건수 및 이용 시간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1E138B34-29AA-0802-44DB-F0C12E6D11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6601" y="3489657"/>
            <a:ext cx="5105400" cy="4484530"/>
          </a:xfrm>
          <a:prstGeom prst="roundRect">
            <a:avLst>
              <a:gd name="adj" fmla="val 4061"/>
            </a:avLst>
          </a:prstGeom>
        </p:spPr>
      </p:pic>
      <p:sp>
        <p:nvSpPr>
          <p:cNvPr id="9" name="TextBox 26">
            <a:extLst>
              <a:ext uri="{FF2B5EF4-FFF2-40B4-BE49-F238E27FC236}">
                <a16:creationId xmlns:a16="http://schemas.microsoft.com/office/drawing/2014/main" id="{DB8D3C96-B032-4164-8FD0-AA1F6F6FB798}"/>
              </a:ext>
            </a:extLst>
          </p:cNvPr>
          <p:cNvSpPr txBox="1"/>
          <p:nvPr/>
        </p:nvSpPr>
        <p:spPr>
          <a:xfrm>
            <a:off x="828188" y="2778111"/>
            <a:ext cx="5695712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공공주택</a:t>
            </a:r>
            <a:endParaRPr lang="en-US" altLang="ko-KR" sz="20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이용건수 시각화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1" name="TextBox 26">
            <a:extLst>
              <a:ext uri="{FF2B5EF4-FFF2-40B4-BE49-F238E27FC236}">
                <a16:creationId xmlns:a16="http://schemas.microsoft.com/office/drawing/2014/main" id="{38D5DC1A-1C56-7B11-493D-B90D2A1793D0}"/>
              </a:ext>
            </a:extLst>
          </p:cNvPr>
          <p:cNvSpPr txBox="1"/>
          <p:nvPr/>
        </p:nvSpPr>
        <p:spPr>
          <a:xfrm>
            <a:off x="685800" y="7974187"/>
            <a:ext cx="5980489" cy="9066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거주인구 및 유동인구 밀도가 높은 </a:t>
            </a:r>
            <a:endParaRPr lang="en-US" altLang="ko-KR" b="1" dirty="0">
              <a:latin typeface="각진펜" panose="020B0600000101010101" charset="-127"/>
              <a:ea typeface="각진펜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 err="1">
                <a:solidFill>
                  <a:srgbClr val="FF0000"/>
                </a:solidFill>
                <a:latin typeface="각진펜" panose="020B0600000101010101" charset="-127"/>
                <a:ea typeface="각진펜" panose="020B0600000101010101" charset="-127"/>
              </a:rPr>
              <a:t>동탄신도시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 부근에서</a:t>
            </a:r>
            <a:r>
              <a:rPr lang="en-US" altLang="ko-KR" b="1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공유차량 이용 활발</a:t>
            </a:r>
            <a:endParaRPr lang="en-US" altLang="ko-KR" b="1" dirty="0"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" name="TextBox 26">
            <a:extLst>
              <a:ext uri="{FF2B5EF4-FFF2-40B4-BE49-F238E27FC236}">
                <a16:creationId xmlns:a16="http://schemas.microsoft.com/office/drawing/2014/main" id="{1D5E3717-AFF6-B7EC-A4C2-377B518FC271}"/>
              </a:ext>
            </a:extLst>
          </p:cNvPr>
          <p:cNvSpPr txBox="1"/>
          <p:nvPr/>
        </p:nvSpPr>
        <p:spPr>
          <a:xfrm>
            <a:off x="7561701" y="8098114"/>
            <a:ext cx="9336797" cy="7963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행복주택과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공공임대 유형에서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 높은 평균 공유차량 이용 건수 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&amp;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 시간을 나타냄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 (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이용 활발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)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행복주택과 공공임대 유형은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 세대당 및 차량당 이용률이 모두 높음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 (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이용효율성 높음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endParaRPr lang="en-US" altLang="ko-KR" b="1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B53F9EA-117C-D377-8C94-5BD734F1BB09}"/>
              </a:ext>
            </a:extLst>
          </p:cNvPr>
          <p:cNvSpPr/>
          <p:nvPr/>
        </p:nvSpPr>
        <p:spPr>
          <a:xfrm>
            <a:off x="4724400" y="4152900"/>
            <a:ext cx="1447800" cy="18443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001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01F54D-1085-1229-1CB6-E2ECC9FBE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58BDBD7D-90D9-1D84-2DA7-882B261590E2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25" name="Freeform 3">
              <a:extLst>
                <a:ext uri="{FF2B5EF4-FFF2-40B4-BE49-F238E27FC236}">
                  <a16:creationId xmlns:a16="http://schemas.microsoft.com/office/drawing/2014/main" id="{D28BDCC9-7C8F-9E24-2860-B8C78C75D213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6" name="TextBox 4">
              <a:extLst>
                <a:ext uri="{FF2B5EF4-FFF2-40B4-BE49-F238E27FC236}">
                  <a16:creationId xmlns:a16="http://schemas.microsoft.com/office/drawing/2014/main" id="{32524D0D-40A7-0F65-6DD9-C6F0A93A7968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96978E36-8924-978F-EE35-DECD3D891B77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82E0720C-36F1-F22B-0132-AC1A65DDD03A}"/>
              </a:ext>
            </a:extLst>
          </p:cNvPr>
          <p:cNvSpPr txBox="1"/>
          <p:nvPr/>
        </p:nvSpPr>
        <p:spPr>
          <a:xfrm>
            <a:off x="969259" y="647700"/>
            <a:ext cx="135849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종속변수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규모</a:t>
            </a:r>
            <a:endParaRPr lang="en-US" altLang="ko-KR" sz="44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7CEB587C-F5E3-BF23-A4B3-42715BA3960F}"/>
              </a:ext>
            </a:extLst>
          </p:cNvPr>
          <p:cNvSpPr/>
          <p:nvPr/>
        </p:nvSpPr>
        <p:spPr>
          <a:xfrm>
            <a:off x="685800" y="2628901"/>
            <a:ext cx="6023183" cy="6476997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36F7711-C1DC-1B1A-D8AE-BD11BCA13384}"/>
              </a:ext>
            </a:extLst>
          </p:cNvPr>
          <p:cNvSpPr/>
          <p:nvPr/>
        </p:nvSpPr>
        <p:spPr>
          <a:xfrm>
            <a:off x="6934201" y="2628901"/>
            <a:ext cx="10591799" cy="6476997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D37427-F803-1A60-7A3B-704DB687FBA0}"/>
              </a:ext>
            </a:extLst>
          </p:cNvPr>
          <p:cNvSpPr txBox="1"/>
          <p:nvPr/>
        </p:nvSpPr>
        <p:spPr>
          <a:xfrm>
            <a:off x="11833752" y="2778111"/>
            <a:ext cx="6005413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공급 유형별 </a:t>
            </a:r>
            <a:endParaRPr lang="en-US" altLang="ko-KR" sz="20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세대당 이용률 및 차량당 이용률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3" name="TextBox 26">
            <a:extLst>
              <a:ext uri="{FF2B5EF4-FFF2-40B4-BE49-F238E27FC236}">
                <a16:creationId xmlns:a16="http://schemas.microsoft.com/office/drawing/2014/main" id="{83CF5384-7718-5191-4643-52CD91EBCDF3}"/>
              </a:ext>
            </a:extLst>
          </p:cNvPr>
          <p:cNvSpPr txBox="1"/>
          <p:nvPr/>
        </p:nvSpPr>
        <p:spPr>
          <a:xfrm>
            <a:off x="6791445" y="2778111"/>
            <a:ext cx="5695712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공급 유형별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평균 이용 건수 및 이용 시간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7" name="TextBox 26">
            <a:extLst>
              <a:ext uri="{FF2B5EF4-FFF2-40B4-BE49-F238E27FC236}">
                <a16:creationId xmlns:a16="http://schemas.microsoft.com/office/drawing/2014/main" id="{F9728E56-0513-8D26-A1B6-4C9EDAAA6638}"/>
              </a:ext>
            </a:extLst>
          </p:cNvPr>
          <p:cNvSpPr txBox="1"/>
          <p:nvPr/>
        </p:nvSpPr>
        <p:spPr>
          <a:xfrm>
            <a:off x="828188" y="2778111"/>
            <a:ext cx="5695712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공공주택</a:t>
            </a:r>
            <a:endParaRPr lang="en-US" altLang="ko-KR" sz="20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이용건수 시각화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38678A84-4F98-B682-651F-95347432699D}"/>
              </a:ext>
            </a:extLst>
          </p:cNvPr>
          <p:cNvSpPr txBox="1"/>
          <p:nvPr/>
        </p:nvSpPr>
        <p:spPr>
          <a:xfrm>
            <a:off x="685800" y="7974187"/>
            <a:ext cx="5980489" cy="9066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거주인구 및 유동인구 밀도가 높은 </a:t>
            </a:r>
            <a:endParaRPr lang="en-US" altLang="ko-KR" b="1" dirty="0">
              <a:latin typeface="각진펜" panose="020B0600000101010101" charset="-127"/>
              <a:ea typeface="각진펜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  <a:latin typeface="각진펜" panose="020B0600000101010101" charset="-127"/>
                <a:ea typeface="각진펜" panose="020B0600000101010101" charset="-127"/>
              </a:rPr>
              <a:t>미사강변도시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 부근에서</a:t>
            </a:r>
            <a:r>
              <a:rPr lang="en-US" altLang="ko-KR" b="1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공유차량 이용 활발</a:t>
            </a:r>
            <a:endParaRPr lang="en-US" altLang="ko-KR" b="1" dirty="0"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0" name="TextBox 26">
            <a:extLst>
              <a:ext uri="{FF2B5EF4-FFF2-40B4-BE49-F238E27FC236}">
                <a16:creationId xmlns:a16="http://schemas.microsoft.com/office/drawing/2014/main" id="{69A9C0C9-3BC6-4050-C6C1-30A4C14D6211}"/>
              </a:ext>
            </a:extLst>
          </p:cNvPr>
          <p:cNvSpPr txBox="1"/>
          <p:nvPr/>
        </p:nvSpPr>
        <p:spPr>
          <a:xfrm>
            <a:off x="7619534" y="8110850"/>
            <a:ext cx="9336797" cy="7963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행복주택과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국민임대 유형은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 높은 평균 공유차량 이용 건수 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&amp;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 시간을 나타냄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 (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이용 활발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)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행복주택과 국민임대 유형은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 세대당 및 차량당 이용률이 모두 높음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 (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이용효율성 높음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endParaRPr lang="en-US" altLang="ko-KR" b="1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54C817C6-0483-1A99-A912-C87AAC202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0" y="3504151"/>
            <a:ext cx="5125347" cy="4479486"/>
          </a:xfrm>
          <a:prstGeom prst="roundRect">
            <a:avLst>
              <a:gd name="adj" fmla="val 5595"/>
            </a:avLst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4AB441C8-9685-1650-BB85-DEFD7E0B1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7933" y="3503951"/>
            <a:ext cx="5105400" cy="4479485"/>
          </a:xfrm>
          <a:prstGeom prst="roundRect">
            <a:avLst>
              <a:gd name="adj" fmla="val 4951"/>
            </a:avLst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76D2E7C4-76C6-E9B4-B67F-F85F3F382E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258" y="3503951"/>
            <a:ext cx="5554642" cy="4470236"/>
          </a:xfrm>
          <a:prstGeom prst="roundRect">
            <a:avLst>
              <a:gd name="adj" fmla="val 5772"/>
            </a:avLst>
          </a:prstGeom>
        </p:spPr>
      </p:pic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E6C9A447-4C8E-5B51-7772-9DF53C14165C}"/>
              </a:ext>
            </a:extLst>
          </p:cNvPr>
          <p:cNvSpPr/>
          <p:nvPr/>
        </p:nvSpPr>
        <p:spPr>
          <a:xfrm>
            <a:off x="2809535" y="4013306"/>
            <a:ext cx="1447800" cy="152563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877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098AEE-1DF8-4906-5698-634950781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96FB288D-4CEA-46CF-0812-FE152C44E8B6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25" name="Freeform 3">
              <a:extLst>
                <a:ext uri="{FF2B5EF4-FFF2-40B4-BE49-F238E27FC236}">
                  <a16:creationId xmlns:a16="http://schemas.microsoft.com/office/drawing/2014/main" id="{69B9A064-CB3F-7DF8-57A4-DF5677F46B4F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6" name="TextBox 4">
              <a:extLst>
                <a:ext uri="{FF2B5EF4-FFF2-40B4-BE49-F238E27FC236}">
                  <a16:creationId xmlns:a16="http://schemas.microsoft.com/office/drawing/2014/main" id="{5B6DF2B0-795A-9570-E010-971B48165273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52478E86-3F42-2BC1-7996-940C26AEFA57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501F9FE0-C803-B3F7-EDFE-8D36A3FBD07B}"/>
              </a:ext>
            </a:extLst>
          </p:cNvPr>
          <p:cNvSpPr txBox="1"/>
          <p:nvPr/>
        </p:nvSpPr>
        <p:spPr>
          <a:xfrm>
            <a:off x="969259" y="647700"/>
            <a:ext cx="135849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종속변수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규모</a:t>
            </a:r>
            <a:endParaRPr lang="en-US" altLang="ko-KR" sz="44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DD1F9336-9B2A-CB03-B7D4-F3F7C825B342}"/>
              </a:ext>
            </a:extLst>
          </p:cNvPr>
          <p:cNvSpPr/>
          <p:nvPr/>
        </p:nvSpPr>
        <p:spPr>
          <a:xfrm>
            <a:off x="9277143" y="6133202"/>
            <a:ext cx="8021781" cy="2667898"/>
          </a:xfrm>
          <a:prstGeom prst="roundRect">
            <a:avLst/>
          </a:prstGeom>
          <a:noFill/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26">
            <a:extLst>
              <a:ext uri="{FF2B5EF4-FFF2-40B4-BE49-F238E27FC236}">
                <a16:creationId xmlns:a16="http://schemas.microsoft.com/office/drawing/2014/main" id="{55FE629B-74C9-555C-7C39-8FD13F9B6CD9}"/>
              </a:ext>
            </a:extLst>
          </p:cNvPr>
          <p:cNvSpPr txBox="1"/>
          <p:nvPr/>
        </p:nvSpPr>
        <p:spPr>
          <a:xfrm>
            <a:off x="10026132" y="6283523"/>
            <a:ext cx="652380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활용 점수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(Vehicle Utilization Score, VUS)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412E14-2A2A-715E-0E85-935564E403CE}"/>
              </a:ext>
            </a:extLst>
          </p:cNvPr>
          <p:cNvSpPr txBox="1"/>
          <p:nvPr/>
        </p:nvSpPr>
        <p:spPr>
          <a:xfrm>
            <a:off x="9144000" y="6591300"/>
            <a:ext cx="8021781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차량의 이용 빈도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평균 이용 건수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와 이용 시간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평균 이용 시간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을 통합하여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공유차량이 얼마나 효과적으로 사용되고 있는지를 평가하는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지표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9D46F85-84C6-D9AC-094E-59CACA25FEE0}"/>
                  </a:ext>
                </a:extLst>
              </p:cNvPr>
              <p:cNvSpPr txBox="1"/>
              <p:nvPr/>
            </p:nvSpPr>
            <p:spPr>
              <a:xfrm>
                <a:off x="10541195" y="7460771"/>
                <a:ext cx="5246886" cy="12641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sz="1600" i="1" smtClean="0">
                          <a:latin typeface="Cambria Math" panose="02040503050406030204" pitchFamily="18" charset="0"/>
                        </a:rPr>
                        <m:t>평균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이</m:t>
                      </m:r>
                      <m:r>
                        <a:rPr lang="ko-KR" altLang="en-US" sz="1600" i="1" smtClean="0">
                          <a:latin typeface="Cambria Math" panose="02040503050406030204" pitchFamily="18" charset="0"/>
                        </a:rPr>
                        <m:t>용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건</m:t>
                      </m:r>
                      <m:r>
                        <a:rPr lang="ko-KR" altLang="en-US" sz="1600" i="1" smtClean="0">
                          <a:latin typeface="Cambria Math" panose="02040503050406030204" pitchFamily="18" charset="0"/>
                        </a:rPr>
                        <m:t>수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𝑐𝑛𝑡</m:t>
                          </m:r>
                        </m:num>
                        <m:den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𝑐𝑎𝑟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𝑐𝑛𝑡</m:t>
                          </m:r>
                        </m:den>
                      </m:f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, </m:t>
                      </m:r>
                      <m:r>
                        <a:rPr lang="ko-KR" altLang="en-US" sz="1600" i="1" dirty="0" smtClean="0">
                          <a:latin typeface="Cambria Math" panose="02040503050406030204" pitchFamily="18" charset="0"/>
                        </a:rPr>
                        <m:t>평균이용시간</m:t>
                      </m:r>
                      <m:r>
                        <a:rPr lang="en-US" altLang="ko-KR" sz="1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𝑡𝑚</m:t>
                          </m:r>
                        </m:num>
                        <m:den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𝑐𝑎𝑟</m:t>
                          </m:r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𝑡𝑚</m:t>
                          </m:r>
                        </m:den>
                      </m:f>
                      <m:r>
                        <a:rPr lang="en-US" altLang="ko-KR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br>
                  <a:rPr lang="en-US" altLang="ko-KR" sz="1600" b="0" i="1" dirty="0">
                    <a:latin typeface="Cambria Math" panose="02040503050406030204" pitchFamily="18" charset="0"/>
                  </a:rPr>
                </a:br>
                <a:endParaRPr lang="en-US" altLang="ko-KR" sz="1600" b="0" i="1" dirty="0">
                  <a:latin typeface="Cambria Math" panose="02040503050406030204" pitchFamily="18" charset="0"/>
                </a:endParaRPr>
              </a:p>
              <a:p>
                <a:endParaRPr lang="en-US" altLang="ko-KR" sz="16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b="0" i="1" dirty="0" smtClean="0">
                          <a:latin typeface="Cambria Math" panose="02040503050406030204" pitchFamily="18" charset="0"/>
                        </a:rPr>
                        <m:t>𝑉𝑈𝑆</m:t>
                      </m:r>
                      <m:r>
                        <a:rPr lang="en-US" altLang="ko-KR" sz="1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sz="16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ko-KR" altLang="en-US" sz="1600" i="1" dirty="0" smtClean="0">
                          <a:latin typeface="Cambria Math" panose="02040503050406030204" pitchFamily="18" charset="0"/>
                        </a:rPr>
                        <m:t>평균이용건수</m:t>
                      </m:r>
                      <m:r>
                        <a:rPr lang="en-US" altLang="ko-KR" sz="1600" b="0" i="1" dirty="0" smtClean="0"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1600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sz="16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ko-KR" altLang="en-US" sz="1600" i="1" dirty="0">
                          <a:latin typeface="Cambria Math" panose="02040503050406030204" pitchFamily="18" charset="0"/>
                        </a:rPr>
                        <m:t>평균이용</m:t>
                      </m:r>
                      <m:r>
                        <a:rPr lang="ko-KR" altLang="en-US" sz="1600" i="1" dirty="0" smtClean="0">
                          <a:latin typeface="Cambria Math" panose="02040503050406030204" pitchFamily="18" charset="0"/>
                        </a:rPr>
                        <m:t>시</m:t>
                      </m:r>
                      <m:r>
                        <a:rPr lang="ko-KR" altLang="en-US" sz="1600" i="1" dirty="0">
                          <a:latin typeface="Cambria Math" panose="02040503050406030204" pitchFamily="18" charset="0"/>
                        </a:rPr>
                        <m:t>간</m:t>
                      </m:r>
                      <m:r>
                        <a:rPr lang="en-US" altLang="ko-KR" sz="16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ko-KR" sz="1600" i="1" dirty="0"/>
              </a:p>
              <a:p>
                <a:pPr algn="ctr"/>
                <a:r>
                  <a:rPr lang="en-US" altLang="ko-KR" sz="1600" i="1" dirty="0"/>
                  <a:t>*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dirty="0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16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sz="1600" i="1" dirty="0"/>
                  <a:t> </a:t>
                </a:r>
                <a:r>
                  <a:rPr lang="en-US" altLang="ko-KR" sz="1600" i="1" dirty="0"/>
                  <a:t>= 0.5,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i="1" dirty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sz="1600" b="0" i="1" dirty="0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ko-KR" altLang="en-US" sz="1600" i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9D46F85-84C6-D9AC-094E-59CACA25FE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1195" y="7460771"/>
                <a:ext cx="5246886" cy="1264129"/>
              </a:xfrm>
              <a:prstGeom prst="rect">
                <a:avLst/>
              </a:prstGeom>
              <a:blipFill>
                <a:blip r:embed="rId3"/>
                <a:stretch>
                  <a:fillRect b="-676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26">
            <a:extLst>
              <a:ext uri="{FF2B5EF4-FFF2-40B4-BE49-F238E27FC236}">
                <a16:creationId xmlns:a16="http://schemas.microsoft.com/office/drawing/2014/main" id="{E371CEA9-D93C-0420-0186-3469035C4F20}"/>
              </a:ext>
            </a:extLst>
          </p:cNvPr>
          <p:cNvSpPr txBox="1"/>
          <p:nvPr/>
        </p:nvSpPr>
        <p:spPr>
          <a:xfrm>
            <a:off x="10337194" y="8858392"/>
            <a:ext cx="5901676" cy="7963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각진펜 Bold"/>
                <a:ea typeface="각진펜 Bold"/>
                <a:cs typeface="각진펜 Bold"/>
                <a:sym typeface="각진펜 Bold"/>
              </a:rPr>
              <a:t>공유차량 활용 점수와 독립변수간 관계 파악 후 </a:t>
            </a:r>
            <a:endParaRPr lang="en-US" altLang="ko-KR" b="1" dirty="0"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공급 유형별 적정 공유차량 규모 </a:t>
            </a:r>
            <a:r>
              <a:rPr lang="ko-KR" altLang="en-US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산정 준비</a:t>
            </a:r>
            <a:endParaRPr lang="en-US" altLang="ko-KR" b="1" dirty="0"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9C9009-8372-FAAB-0E1A-97C6E3F37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7143" y="2307527"/>
            <a:ext cx="5620032" cy="3656855"/>
          </a:xfrm>
          <a:prstGeom prst="round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0DA56860-836E-CE76-DA54-605171BD59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57314" y="1952800"/>
            <a:ext cx="5620031" cy="3649831"/>
          </a:xfrm>
          <a:prstGeom prst="round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021CE77-0408-EBE1-D3FE-CD0941051AD9}"/>
              </a:ext>
            </a:extLst>
          </p:cNvPr>
          <p:cNvSpPr/>
          <p:nvPr/>
        </p:nvSpPr>
        <p:spPr>
          <a:xfrm>
            <a:off x="941231" y="2247899"/>
            <a:ext cx="8021781" cy="6934197"/>
          </a:xfrm>
          <a:prstGeom prst="roundRect">
            <a:avLst>
              <a:gd name="adj" fmla="val 5469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26">
            <a:extLst>
              <a:ext uri="{FF2B5EF4-FFF2-40B4-BE49-F238E27FC236}">
                <a16:creationId xmlns:a16="http://schemas.microsoft.com/office/drawing/2014/main" id="{0ACDEDD2-F5DD-51BE-BF6F-BF45C3E2A4C5}"/>
              </a:ext>
            </a:extLst>
          </p:cNvPr>
          <p:cNvSpPr txBox="1"/>
          <p:nvPr/>
        </p:nvSpPr>
        <p:spPr>
          <a:xfrm>
            <a:off x="1227167" y="2355995"/>
            <a:ext cx="7438203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&amp; 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시계열 공유차량 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이용률 추이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차량당 활용건수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)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52B3D376-7BA0-9B46-DDC7-A58B491356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6428" y="3040560"/>
            <a:ext cx="7509422" cy="2393485"/>
          </a:xfrm>
          <a:prstGeom prst="roundRect">
            <a:avLst>
              <a:gd name="adj" fmla="val 5492"/>
            </a:avLst>
          </a:prstGeom>
        </p:spPr>
      </p:pic>
      <p:sp>
        <p:nvSpPr>
          <p:cNvPr id="38" name="TextBox 26">
            <a:extLst>
              <a:ext uri="{FF2B5EF4-FFF2-40B4-BE49-F238E27FC236}">
                <a16:creationId xmlns:a16="http://schemas.microsoft.com/office/drawing/2014/main" id="{C3D0EFCE-13C3-41D1-555E-0D23992FD34D}"/>
              </a:ext>
            </a:extLst>
          </p:cNvPr>
          <p:cNvSpPr txBox="1"/>
          <p:nvPr/>
        </p:nvSpPr>
        <p:spPr>
          <a:xfrm>
            <a:off x="1187557" y="7952482"/>
            <a:ext cx="8198088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팬데믹 시기</a:t>
            </a:r>
            <a:r>
              <a:rPr lang="en-US" altLang="ko-KR" sz="1600" b="1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(2020 ~ 2021)</a:t>
            </a:r>
            <a:r>
              <a:rPr lang="ko-KR" altLang="en-US" sz="1600" b="1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 공유차량 이용률 활발</a:t>
            </a:r>
            <a:endParaRPr lang="en-US" altLang="ko-KR" sz="1600" b="1" dirty="0"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공유차량 이용률은 엔데믹 시기</a:t>
            </a:r>
            <a:r>
              <a:rPr lang="en-US" altLang="ko-KR" sz="1600" b="1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 (2022 ~ )</a:t>
            </a:r>
            <a:r>
              <a:rPr lang="ko-KR" altLang="en-US" sz="1600" b="1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 이후 감소하는 추세</a:t>
            </a:r>
            <a:endParaRPr lang="en-US" altLang="ko-KR" sz="1600" b="1" dirty="0"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공유차량 이용 영향요인</a:t>
            </a:r>
            <a:r>
              <a:rPr lang="ko-KR" altLang="en-US" sz="16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 </a:t>
            </a:r>
            <a:r>
              <a:rPr lang="ko-KR" altLang="en-US" sz="16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기반 차량공유사업 활성화 방안</a:t>
            </a:r>
            <a:r>
              <a:rPr lang="ko-KR" altLang="en-US" sz="1600" b="1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이 필요할 것으로 판단</a:t>
            </a:r>
            <a:endParaRPr lang="en-US" altLang="ko-KR" sz="1600" b="1" dirty="0"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AC78CC30-7E08-8160-55BF-C237DE9B39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428" y="5482797"/>
            <a:ext cx="7509422" cy="2393485"/>
          </a:xfrm>
          <a:prstGeom prst="roundRect">
            <a:avLst>
              <a:gd name="adj" fmla="val 5557"/>
            </a:avLst>
          </a:prstGeom>
        </p:spPr>
      </p:pic>
    </p:spTree>
    <p:extLst>
      <p:ext uri="{BB962C8B-B14F-4D97-AF65-F5344CB8AC3E}">
        <p14:creationId xmlns:p14="http://schemas.microsoft.com/office/powerpoint/2010/main" val="2712383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95FF39-6F12-757F-1F1A-7201AFA6D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498F5743-A008-81BE-DF01-D592CEDCF2B7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5D6858DE-EB3B-5921-1653-4289111E0BF6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0E32F8B9-D144-97F0-510D-76BE3DF3983A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DBB9C6AC-0B95-9CBA-677C-CD0E2C5E27AC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4CE7E6CD-3752-93E0-B73E-81B13F46BEAC}"/>
              </a:ext>
            </a:extLst>
          </p:cNvPr>
          <p:cNvSpPr txBox="1"/>
          <p:nvPr/>
        </p:nvSpPr>
        <p:spPr>
          <a:xfrm>
            <a:off x="969258" y="647700"/>
            <a:ext cx="154137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인구적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인구통계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&amp;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유동인구 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017146E-B26D-6B59-27CB-241C06F4B5FF}"/>
              </a:ext>
            </a:extLst>
          </p:cNvPr>
          <p:cNvSpPr txBox="1"/>
          <p:nvPr/>
        </p:nvSpPr>
        <p:spPr>
          <a:xfrm>
            <a:off x="2432720" y="8334970"/>
            <a:ext cx="32514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▲</a:t>
            </a:r>
            <a:r>
              <a:rPr lang="en-US" altLang="ko-KR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Decision Tree</a:t>
            </a:r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Regressor</a:t>
            </a:r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를 활용</a:t>
            </a:r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한 연도별 유동인구 데이터 보간 예시</a:t>
            </a:r>
            <a:r>
              <a:rPr lang="en-US" altLang="ko-KR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(10</a:t>
            </a:r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대 여성</a:t>
            </a:r>
            <a:r>
              <a:rPr lang="en-US" altLang="ko-KR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551CCDCF-27F7-94DF-DD7A-4EAA0DCFE5E0}"/>
              </a:ext>
            </a:extLst>
          </p:cNvPr>
          <p:cNvSpPr/>
          <p:nvPr/>
        </p:nvSpPr>
        <p:spPr>
          <a:xfrm rot="5400000">
            <a:off x="6959838" y="4060292"/>
            <a:ext cx="2681960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30CC208-BCBD-FE73-E581-75294029F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1077" y="2363511"/>
            <a:ext cx="5680123" cy="3963227"/>
          </a:xfrm>
          <a:prstGeom prst="round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75C2C358-B968-BE5B-6A2E-5E0BD3D95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5204" y="3326197"/>
            <a:ext cx="5703278" cy="3770752"/>
          </a:xfrm>
          <a:prstGeom prst="roundRect">
            <a:avLst>
              <a:gd name="adj" fmla="val 13997"/>
            </a:avLst>
          </a:prstGeom>
        </p:spPr>
      </p:pic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6082A5C-D5DE-A62C-DA3A-8E045D01DD38}"/>
              </a:ext>
            </a:extLst>
          </p:cNvPr>
          <p:cNvCxnSpPr>
            <a:cxnSpLocks/>
          </p:cNvCxnSpPr>
          <p:nvPr/>
        </p:nvCxnSpPr>
        <p:spPr>
          <a:xfrm flipH="1">
            <a:off x="9726282" y="3767336"/>
            <a:ext cx="3597041" cy="2291462"/>
          </a:xfrm>
          <a:prstGeom prst="line">
            <a:avLst/>
          </a:prstGeom>
          <a:ln w="3810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1081A7B-3D12-F372-4CF2-D92DAD821ABA}"/>
              </a:ext>
            </a:extLst>
          </p:cNvPr>
          <p:cNvCxnSpPr>
            <a:cxnSpLocks/>
          </p:cNvCxnSpPr>
          <p:nvPr/>
        </p:nvCxnSpPr>
        <p:spPr>
          <a:xfrm flipH="1">
            <a:off x="12544445" y="4685403"/>
            <a:ext cx="1745462" cy="4077798"/>
          </a:xfrm>
          <a:prstGeom prst="line">
            <a:avLst/>
          </a:prstGeom>
          <a:ln w="3810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F087731B-06F3-F684-E6AF-D5D5C98ACA04}"/>
              </a:ext>
            </a:extLst>
          </p:cNvPr>
          <p:cNvSpPr/>
          <p:nvPr/>
        </p:nvSpPr>
        <p:spPr>
          <a:xfrm>
            <a:off x="13219123" y="3760272"/>
            <a:ext cx="1070784" cy="1091588"/>
          </a:xfrm>
          <a:prstGeom prst="roundRect">
            <a:avLst/>
          </a:prstGeom>
          <a:noFill/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DD5C12E8-CDF4-2FBB-AE6D-8367938DB163}"/>
              </a:ext>
            </a:extLst>
          </p:cNvPr>
          <p:cNvSpPr/>
          <p:nvPr/>
        </p:nvSpPr>
        <p:spPr>
          <a:xfrm>
            <a:off x="9472404" y="5980803"/>
            <a:ext cx="3192432" cy="297269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E865A972-7454-0C30-8F44-9940F29779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282" y="6134101"/>
            <a:ext cx="2666999" cy="2666999"/>
          </a:xfrm>
          <a:prstGeom prst="rect">
            <a:avLst/>
          </a:prstGeom>
        </p:spPr>
      </p:pic>
      <p:sp>
        <p:nvSpPr>
          <p:cNvPr id="56" name="직사각형 55">
            <a:extLst>
              <a:ext uri="{FF2B5EF4-FFF2-40B4-BE49-F238E27FC236}">
                <a16:creationId xmlns:a16="http://schemas.microsoft.com/office/drawing/2014/main" id="{627E67C2-EAE5-E29D-F052-0B33768AA291}"/>
              </a:ext>
            </a:extLst>
          </p:cNvPr>
          <p:cNvSpPr/>
          <p:nvPr/>
        </p:nvSpPr>
        <p:spPr>
          <a:xfrm>
            <a:off x="10754981" y="7162351"/>
            <a:ext cx="609600" cy="609600"/>
          </a:xfrm>
          <a:prstGeom prst="rect">
            <a:avLst/>
          </a:prstGeom>
          <a:solidFill>
            <a:srgbClr val="C631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C17EC55-4BFE-3D55-8BCE-53B50E17C328}"/>
              </a:ext>
            </a:extLst>
          </p:cNvPr>
          <p:cNvSpPr/>
          <p:nvPr/>
        </p:nvSpPr>
        <p:spPr>
          <a:xfrm>
            <a:off x="11465330" y="7162351"/>
            <a:ext cx="609600" cy="609600"/>
          </a:xfrm>
          <a:prstGeom prst="rect">
            <a:avLst/>
          </a:prstGeom>
          <a:solidFill>
            <a:srgbClr val="EBCF0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22247C05-7CAA-2BA9-4687-90384D914808}"/>
              </a:ext>
            </a:extLst>
          </p:cNvPr>
          <p:cNvSpPr/>
          <p:nvPr/>
        </p:nvSpPr>
        <p:spPr>
          <a:xfrm>
            <a:off x="10055994" y="7167669"/>
            <a:ext cx="609600" cy="609600"/>
          </a:xfrm>
          <a:prstGeom prst="rect">
            <a:avLst/>
          </a:prstGeom>
          <a:solidFill>
            <a:srgbClr val="CE77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22F6AB2-8DAC-DA53-950C-46B552EA2F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55853" y="6396228"/>
            <a:ext cx="3075102" cy="193808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5A41D2B-DC36-E504-D51D-04BF351405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7497" y="6461364"/>
            <a:ext cx="2570647" cy="1843120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40061E1-DF34-5103-84DF-5ABDE394CC92}"/>
              </a:ext>
            </a:extLst>
          </p:cNvPr>
          <p:cNvSpPr/>
          <p:nvPr/>
        </p:nvSpPr>
        <p:spPr>
          <a:xfrm>
            <a:off x="850021" y="2811161"/>
            <a:ext cx="6697770" cy="3356467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6">
            <a:extLst>
              <a:ext uri="{FF2B5EF4-FFF2-40B4-BE49-F238E27FC236}">
                <a16:creationId xmlns:a16="http://schemas.microsoft.com/office/drawing/2014/main" id="{9ACADCDB-E87C-E9EB-FF1E-E6FC7C613CE9}"/>
              </a:ext>
            </a:extLst>
          </p:cNvPr>
          <p:cNvSpPr txBox="1"/>
          <p:nvPr/>
        </p:nvSpPr>
        <p:spPr>
          <a:xfrm>
            <a:off x="43948" y="3046089"/>
            <a:ext cx="5050541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거주인구 </a:t>
            </a:r>
            <a:r>
              <a:rPr lang="ko-KR" altLang="en-US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E0719CC-2429-472E-BE8D-88BB02143610}"/>
              </a:ext>
            </a:extLst>
          </p:cNvPr>
          <p:cNvSpPr/>
          <p:nvPr/>
        </p:nvSpPr>
        <p:spPr>
          <a:xfrm>
            <a:off x="1232008" y="3538090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8621F4-F8F9-A659-E7EC-4375C889046D}"/>
              </a:ext>
            </a:extLst>
          </p:cNvPr>
          <p:cNvSpPr txBox="1"/>
          <p:nvPr/>
        </p:nvSpPr>
        <p:spPr>
          <a:xfrm>
            <a:off x="1379051" y="3568426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격자 데이터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Mapping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8659D1F-D573-6E35-FAE6-B85AF38346D6}"/>
              </a:ext>
            </a:extLst>
          </p:cNvPr>
          <p:cNvSpPr/>
          <p:nvPr/>
        </p:nvSpPr>
        <p:spPr>
          <a:xfrm>
            <a:off x="1244903" y="4779150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8908CC-8B89-6D7B-888C-786948D69AFE}"/>
              </a:ext>
            </a:extLst>
          </p:cNvPr>
          <p:cNvSpPr txBox="1"/>
          <p:nvPr/>
        </p:nvSpPr>
        <p:spPr>
          <a:xfrm>
            <a:off x="1287979" y="4821724"/>
            <a:ext cx="2613902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분석을 위한 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열 순서 및 명칭 변경</a:t>
            </a:r>
            <a:endParaRPr lang="ko-KR" altLang="en-US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624E76F-9ABC-E9D1-E625-94E94BB45733}"/>
              </a:ext>
            </a:extLst>
          </p:cNvPr>
          <p:cNvSpPr/>
          <p:nvPr/>
        </p:nvSpPr>
        <p:spPr>
          <a:xfrm>
            <a:off x="4424467" y="4779150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69EA628-87C9-7988-4277-E3A40EAAECE9}"/>
              </a:ext>
            </a:extLst>
          </p:cNvPr>
          <p:cNvSpPr txBox="1"/>
          <p:nvPr/>
        </p:nvSpPr>
        <p:spPr>
          <a:xfrm>
            <a:off x="4467543" y="4821724"/>
            <a:ext cx="2613902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시계열로 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sym typeface="각진펜 Bold"/>
              </a:rPr>
              <a:t>정렬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E738408-3DDA-F612-FF1E-90C2B3E31A17}"/>
              </a:ext>
            </a:extLst>
          </p:cNvPr>
          <p:cNvSpPr/>
          <p:nvPr/>
        </p:nvSpPr>
        <p:spPr>
          <a:xfrm>
            <a:off x="4426165" y="3538090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DB5644-AFEB-0962-8400-A34C679B0231}"/>
              </a:ext>
            </a:extLst>
          </p:cNvPr>
          <p:cNvSpPr txBox="1"/>
          <p:nvPr/>
        </p:nvSpPr>
        <p:spPr>
          <a:xfrm>
            <a:off x="4573208" y="3602524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성별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· </a:t>
            </a:r>
            <a:r>
              <a:rPr lang="ko-KR" altLang="en-US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세대별 </a:t>
            </a:r>
            <a:endParaRPr lang="en-US" altLang="ko-KR" b="0" i="0" dirty="0">
              <a:solidFill>
                <a:srgbClr val="5171FF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인구수 구분</a:t>
            </a:r>
            <a:endParaRPr lang="ko-KR" altLang="en-US" dirty="0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AE23300C-0612-C577-E55F-917C19D477DB}"/>
              </a:ext>
            </a:extLst>
          </p:cNvPr>
          <p:cNvSpPr txBox="1"/>
          <p:nvPr/>
        </p:nvSpPr>
        <p:spPr>
          <a:xfrm>
            <a:off x="4070456" y="3034799"/>
            <a:ext cx="3450343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성연령별 유동인구 </a:t>
            </a:r>
            <a:r>
              <a:rPr lang="ko-KR" altLang="en-US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88FEE3-4449-BED0-E68E-62FBA716D802}"/>
              </a:ext>
            </a:extLst>
          </p:cNvPr>
          <p:cNvSpPr txBox="1"/>
          <p:nvPr/>
        </p:nvSpPr>
        <p:spPr>
          <a:xfrm>
            <a:off x="12918714" y="8273575"/>
            <a:ext cx="4052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◀</a:t>
            </a:r>
            <a: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100m x 100m </a:t>
            </a:r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격자에 </a:t>
            </a:r>
            <a: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Mapping </a:t>
            </a:r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된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성별 및 세대별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거주인구 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&amp;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 유동인구 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(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화성시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)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808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09F388-4533-8195-08CF-688B85BE7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9089D124-C529-F730-E949-3CEDBB075E8A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9E02A3C3-3DA9-2DE2-07D2-C7F0E249511F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1EFBC756-63E0-A9AE-304D-2EE6F8D8A8AB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4952FE32-3F48-FF86-9026-0BC719AF1EAB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FC0804B8-D67E-BE20-89FB-9401FEA6FAB4}"/>
              </a:ext>
            </a:extLst>
          </p:cNvPr>
          <p:cNvSpPr txBox="1"/>
          <p:nvPr/>
        </p:nvSpPr>
        <p:spPr>
          <a:xfrm>
            <a:off x="969258" y="647700"/>
            <a:ext cx="154137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인구적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인구통계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&amp;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유동인구 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EAB71C8-2D32-F928-49B6-53D8864698F0}"/>
              </a:ext>
            </a:extLst>
          </p:cNvPr>
          <p:cNvSpPr/>
          <p:nvPr/>
        </p:nvSpPr>
        <p:spPr>
          <a:xfrm>
            <a:off x="762000" y="2399066"/>
            <a:ext cx="8251315" cy="6859234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26">
            <a:extLst>
              <a:ext uri="{FF2B5EF4-FFF2-40B4-BE49-F238E27FC236}">
                <a16:creationId xmlns:a16="http://schemas.microsoft.com/office/drawing/2014/main" id="{DF5EE2B7-9889-97E9-199A-C5C4A415E0DB}"/>
              </a:ext>
            </a:extLst>
          </p:cNvPr>
          <p:cNvSpPr txBox="1"/>
          <p:nvPr/>
        </p:nvSpPr>
        <p:spPr>
          <a:xfrm>
            <a:off x="1577566" y="2524913"/>
            <a:ext cx="6620181" cy="681038"/>
          </a:xfrm>
          <a:prstGeom prst="round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세대 및 성별 거주인구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공유차량 활용 점수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88F27BB-3224-C2DE-4B3A-C8631849FE7A}"/>
                  </a:ext>
                </a:extLst>
              </p:cNvPr>
              <p:cNvSpPr txBox="1"/>
              <p:nvPr/>
            </p:nvSpPr>
            <p:spPr>
              <a:xfrm>
                <a:off x="1628282" y="7937841"/>
                <a:ext cx="6492347" cy="1293971"/>
              </a:xfrm>
              <a:prstGeom prst="round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marR="0" lvl="0" indent="-285750" algn="l" defTabSz="914400" rt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70대 여성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이</a:t>
                </a: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 0.23</a:t>
                </a:r>
                <a:r>
                  <a:rPr kumimoji="0" lang="en-US" altLang="ko-KR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, </a:t>
                </a: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20대 남성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이</a:t>
                </a: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 0.16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으로 약한 상관관계 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kumimoji="0" lang="en-US" altLang="ko-KR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</a:p>
              <a:p>
                <a:pPr marL="285750" indent="-28575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30대 여성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이</a:t>
                </a: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 0.31</a:t>
                </a:r>
                <a:r>
                  <a:rPr kumimoji="0" lang="en-US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, </a:t>
                </a: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30대 남성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이</a:t>
                </a: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 0.30</a:t>
                </a:r>
                <a:r>
                  <a:rPr kumimoji="0" lang="en-US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 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으로 </a:t>
                </a: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30대 인구가 차량이용에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 </a:t>
                </a:r>
                <a:b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</a:b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상대적으로 </a:t>
                </a:r>
                <a:r>
                  <a:rPr kumimoji="0" lang="ko-KR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중요한 영향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을 미친다는 것을 확인</a:t>
                </a:r>
                <a:r>
                  <a:rPr kumimoji="0" lang="en-US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. 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88F27BB-3224-C2DE-4B3A-C8631849FE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8282" y="7937841"/>
                <a:ext cx="6492347" cy="1293971"/>
              </a:xfrm>
              <a:prstGeom prst="roundRect">
                <a:avLst/>
              </a:prstGeom>
              <a:blipFill>
                <a:blip r:embed="rId3"/>
                <a:stretch>
                  <a:fillRect b="-47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그림 35">
            <a:extLst>
              <a:ext uri="{FF2B5EF4-FFF2-40B4-BE49-F238E27FC236}">
                <a16:creationId xmlns:a16="http://schemas.microsoft.com/office/drawing/2014/main" id="{AB2EF147-1F09-B1FE-13DE-7A50FEAFDAA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447"/>
          <a:stretch/>
        </p:blipFill>
        <p:spPr>
          <a:xfrm>
            <a:off x="1687256" y="3363397"/>
            <a:ext cx="6400800" cy="4649216"/>
          </a:xfrm>
          <a:prstGeom prst="roundRect">
            <a:avLst>
              <a:gd name="adj" fmla="val 3709"/>
            </a:avLst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01A818-B7F0-8E45-826E-CAD615B1EF18}"/>
              </a:ext>
            </a:extLst>
          </p:cNvPr>
          <p:cNvSpPr/>
          <p:nvPr/>
        </p:nvSpPr>
        <p:spPr>
          <a:xfrm>
            <a:off x="9241914" y="2406879"/>
            <a:ext cx="8251315" cy="6851412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47CFAB6F-CDB0-15D8-8065-8580C4F070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858" y="3363397"/>
            <a:ext cx="6556744" cy="4675703"/>
          </a:xfrm>
          <a:prstGeom prst="roundRect">
            <a:avLst>
              <a:gd name="adj" fmla="val 4940"/>
            </a:avLst>
          </a:prstGeom>
        </p:spPr>
      </p:pic>
      <p:sp>
        <p:nvSpPr>
          <p:cNvPr id="31" name="TextBox 26">
            <a:extLst>
              <a:ext uri="{FF2B5EF4-FFF2-40B4-BE49-F238E27FC236}">
                <a16:creationId xmlns:a16="http://schemas.microsoft.com/office/drawing/2014/main" id="{683A0647-D90C-17AE-C79A-C1BF04D11393}"/>
              </a:ext>
            </a:extLst>
          </p:cNvPr>
          <p:cNvSpPr txBox="1"/>
          <p:nvPr/>
        </p:nvSpPr>
        <p:spPr>
          <a:xfrm>
            <a:off x="10067421" y="2557655"/>
            <a:ext cx="6620181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세대 및 성별 유동인구</a:t>
            </a:r>
            <a:endParaRPr lang="en-US" altLang="ko-KR" sz="20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공유차량 활용 점수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8E7EB7D-F89E-D109-E912-912E701DA790}"/>
                  </a:ext>
                </a:extLst>
              </p:cNvPr>
              <p:cNvSpPr txBox="1"/>
              <p:nvPr/>
            </p:nvSpPr>
            <p:spPr>
              <a:xfrm>
                <a:off x="10166188" y="8191500"/>
                <a:ext cx="7174641" cy="8002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전 세대 및 전 성별이 전반적으로 약한 양의 상관관계 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kumimoji="0" lang="en-US" altLang="ko-KR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endParaRPr lang="en-US" altLang="ko-KR" sz="1600" dirty="0">
                  <a:latin typeface="각진펜" panose="020B0600000101010101" charset="-127"/>
                  <a:ea typeface="각진펜" panose="020B0600000101010101" charset="-127"/>
                </a:endParaRPr>
              </a:p>
              <a:p>
                <a:pPr marL="285750" marR="0" lvl="0" indent="-285750" algn="l" defTabSz="914400" rt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차량 활용 점수는 유동인구에 크게 영향을 받지 않는 것으로 판단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endParaRPr kumimoji="0" lang="ko-KR" altLang="ko-KR" sz="1600" i="0" u="none" strike="noStrike" cap="none" normalizeH="0" baseline="0" dirty="0">
                  <a:ln>
                    <a:noFill/>
                  </a:ln>
                  <a:solidFill>
                    <a:srgbClr val="5171FF"/>
                  </a:solidFill>
                  <a:effectLst/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8E7EB7D-F89E-D109-E912-912E701DA7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66188" y="8191500"/>
                <a:ext cx="7174641" cy="800219"/>
              </a:xfrm>
              <a:prstGeom prst="rect">
                <a:avLst/>
              </a:prstGeom>
              <a:blipFill>
                <a:blip r:embed="rId6"/>
                <a:stretch>
                  <a:fillRect l="-340" b="-83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73245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E4CB44-54B5-B0FC-5644-FD93F5026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4A0F8A6D-93E4-DA3B-D57B-F43D453B8F35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4E2448B6-F8EB-588A-FC6A-DC36A27DD934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1C69B10C-D929-2F2E-AA29-A34DF50DFFAD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39102A19-F0CC-FF0E-7A36-339095551210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BD008BBC-DEBD-F031-5DF8-2D6B8EED51AA}"/>
              </a:ext>
            </a:extLst>
          </p:cNvPr>
          <p:cNvSpPr txBox="1"/>
          <p:nvPr/>
        </p:nvSpPr>
        <p:spPr>
          <a:xfrm>
            <a:off x="969258" y="647700"/>
            <a:ext cx="154137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인구적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인구통계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&amp;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유동인구 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3D66955-8ACE-C203-02AF-341111E2DF8E}"/>
              </a:ext>
            </a:extLst>
          </p:cNvPr>
          <p:cNvSpPr/>
          <p:nvPr/>
        </p:nvSpPr>
        <p:spPr>
          <a:xfrm>
            <a:off x="762000" y="2399066"/>
            <a:ext cx="8251315" cy="6859234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26">
            <a:extLst>
              <a:ext uri="{FF2B5EF4-FFF2-40B4-BE49-F238E27FC236}">
                <a16:creationId xmlns:a16="http://schemas.microsoft.com/office/drawing/2014/main" id="{4AF12230-BFF9-1BF8-BDEF-3A4459E7A8F8}"/>
              </a:ext>
            </a:extLst>
          </p:cNvPr>
          <p:cNvSpPr txBox="1"/>
          <p:nvPr/>
        </p:nvSpPr>
        <p:spPr>
          <a:xfrm>
            <a:off x="1577566" y="2574820"/>
            <a:ext cx="6620181" cy="681038"/>
          </a:xfrm>
          <a:prstGeom prst="round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세대 및 성별 거주인구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공유차량 활용 점수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977C10-D83F-5B96-7778-9A8B4463CB76}"/>
                  </a:ext>
                </a:extLst>
              </p:cNvPr>
              <p:cNvSpPr txBox="1"/>
              <p:nvPr/>
            </p:nvSpPr>
            <p:spPr>
              <a:xfrm>
                <a:off x="1705400" y="8053624"/>
                <a:ext cx="6492347" cy="885349"/>
              </a:xfrm>
              <a:prstGeom prst="round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lvl="0" indent="-28575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전 세대 및 전 성별이 전반적으로 약한 음의 상관관계 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</a:p>
              <a:p>
                <a:pPr marL="285750" indent="-28575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차량 활용 점수는 거주인구에 크게 영향을 받지 않는 것으로 판단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endParaRPr lang="ko-KR" altLang="ko-KR" sz="1600" dirty="0">
                  <a:solidFill>
                    <a:srgbClr val="5171FF"/>
                  </a:solidFill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977C10-D83F-5B96-7778-9A8B4463CB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5400" y="8053624"/>
                <a:ext cx="6492347" cy="885349"/>
              </a:xfrm>
              <a:prstGeom prst="roundRect">
                <a:avLst/>
              </a:prstGeom>
              <a:blipFill>
                <a:blip r:embed="rId3"/>
                <a:stretch>
                  <a:fillRect b="-27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48E4329-745E-F3E2-180C-CB789EFE80C1}"/>
              </a:ext>
            </a:extLst>
          </p:cNvPr>
          <p:cNvSpPr/>
          <p:nvPr/>
        </p:nvSpPr>
        <p:spPr>
          <a:xfrm>
            <a:off x="9241914" y="2406879"/>
            <a:ext cx="8251315" cy="6851412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26">
            <a:extLst>
              <a:ext uri="{FF2B5EF4-FFF2-40B4-BE49-F238E27FC236}">
                <a16:creationId xmlns:a16="http://schemas.microsoft.com/office/drawing/2014/main" id="{AD043B73-67C0-C192-65F3-AB947FF833CA}"/>
              </a:ext>
            </a:extLst>
          </p:cNvPr>
          <p:cNvSpPr txBox="1"/>
          <p:nvPr/>
        </p:nvSpPr>
        <p:spPr>
          <a:xfrm>
            <a:off x="10067421" y="2607562"/>
            <a:ext cx="6620181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세대 및 성별 유동인구</a:t>
            </a:r>
            <a:endParaRPr lang="en-US" altLang="ko-KR" sz="20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공유차량 활용 점수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716A227-B70A-16C6-35D1-C99F86BE8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0858" y="3381276"/>
            <a:ext cx="6488935" cy="4649216"/>
          </a:xfrm>
          <a:prstGeom prst="roundRect">
            <a:avLst>
              <a:gd name="adj" fmla="val 5707"/>
            </a:avLst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A0B635C-C4F2-6407-FCE8-B9118C773CB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323" t="3557" r="1323" b="-592"/>
          <a:stretch/>
        </p:blipFill>
        <p:spPr>
          <a:xfrm>
            <a:off x="1687256" y="3381276"/>
            <a:ext cx="6381750" cy="4657824"/>
          </a:xfrm>
          <a:prstGeom prst="roundRect">
            <a:avLst>
              <a:gd name="adj" fmla="val 5489"/>
            </a:avLst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F8751AA-3FAE-BC36-6B00-9EE6610A895B}"/>
                  </a:ext>
                </a:extLst>
              </p:cNvPr>
              <p:cNvSpPr txBox="1"/>
              <p:nvPr/>
            </p:nvSpPr>
            <p:spPr>
              <a:xfrm>
                <a:off x="10166188" y="8191500"/>
                <a:ext cx="7174641" cy="8002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전 세대 및 전 성별이 전반적으로 약한 양의 상관관계 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kumimoji="0" lang="en-US" altLang="ko-KR" sz="160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endParaRPr lang="en-US" altLang="ko-KR" sz="1600" dirty="0">
                  <a:latin typeface="각진펜" panose="020B0600000101010101" charset="-127"/>
                  <a:ea typeface="각진펜" panose="020B0600000101010101" charset="-127"/>
                </a:endParaRPr>
              </a:p>
              <a:p>
                <a:pPr marL="285750" marR="0" lvl="0" indent="-285750" algn="l" defTabSz="914400" rt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차량 활용 점수는 유동인구에 크게 영향을 받지 않는 것으로 판단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endParaRPr kumimoji="0" lang="ko-KR" altLang="ko-KR" sz="1600" i="0" u="none" strike="noStrike" cap="none" normalizeH="0" baseline="0" dirty="0">
                  <a:ln>
                    <a:noFill/>
                  </a:ln>
                  <a:solidFill>
                    <a:srgbClr val="5171FF"/>
                  </a:solidFill>
                  <a:effectLst/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F8751AA-3FAE-BC36-6B00-9EE6610A89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66188" y="8191500"/>
                <a:ext cx="7174641" cy="800219"/>
              </a:xfrm>
              <a:prstGeom prst="rect">
                <a:avLst/>
              </a:prstGeom>
              <a:blipFill>
                <a:blip r:embed="rId6"/>
                <a:stretch>
                  <a:fillRect l="-340" b="-83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4420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AA6FE3-C1E5-D93A-FED6-FF9660DFC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BBA3242D-44BD-C772-2668-B874714A769B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F65A5487-1E99-0518-B2D6-D62FF9DDB0B6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4FECE706-12B6-08B3-2E37-3A0A919B850C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7E4D0875-5CAF-AC93-9918-5AEC123AD034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255A6233-FE92-0194-7983-8623BB7B7759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지역적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상권 접근성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1" name="TextBox 26">
            <a:extLst>
              <a:ext uri="{FF2B5EF4-FFF2-40B4-BE49-F238E27FC236}">
                <a16:creationId xmlns:a16="http://schemas.microsoft.com/office/drawing/2014/main" id="{D4A938DA-1FEC-6F5B-4C40-647CD7C74FC4}"/>
              </a:ext>
            </a:extLst>
          </p:cNvPr>
          <p:cNvSpPr txBox="1"/>
          <p:nvPr/>
        </p:nvSpPr>
        <p:spPr>
          <a:xfrm>
            <a:off x="12442071" y="6280921"/>
            <a:ext cx="5629878" cy="884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공공주택 기준거리</a:t>
            </a: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**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 내 </a:t>
            </a:r>
            <a:b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상권 밀집을 활용한</a:t>
            </a: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상권 접근성 계산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BB570D0-C343-45CB-89D8-B7B67A108E88}"/>
              </a:ext>
            </a:extLst>
          </p:cNvPr>
          <p:cNvSpPr/>
          <p:nvPr/>
        </p:nvSpPr>
        <p:spPr>
          <a:xfrm>
            <a:off x="615113" y="2861572"/>
            <a:ext cx="11912887" cy="5744103"/>
          </a:xfrm>
          <a:prstGeom prst="roundRect">
            <a:avLst>
              <a:gd name="adj" fmla="val 5425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C54FD9D-CB9B-4EA9-FE46-AB1482DD3223}"/>
              </a:ext>
            </a:extLst>
          </p:cNvPr>
          <p:cNvSpPr/>
          <p:nvPr/>
        </p:nvSpPr>
        <p:spPr>
          <a:xfrm>
            <a:off x="883513" y="3519673"/>
            <a:ext cx="2354214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2C5B79-CC07-AF91-4C1F-5992D0DE06FA}"/>
              </a:ext>
            </a:extLst>
          </p:cNvPr>
          <p:cNvSpPr txBox="1"/>
          <p:nvPr/>
        </p:nvSpPr>
        <p:spPr>
          <a:xfrm>
            <a:off x="857581" y="3585475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결측치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이상치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제거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5DE12EF-A006-EE2F-B542-93E24FD178E1}"/>
              </a:ext>
            </a:extLst>
          </p:cNvPr>
          <p:cNvSpPr/>
          <p:nvPr/>
        </p:nvSpPr>
        <p:spPr>
          <a:xfrm>
            <a:off x="896408" y="4760733"/>
            <a:ext cx="2341319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5AE1CF-B3E1-254C-9F38-362A06E94C58}"/>
              </a:ext>
            </a:extLst>
          </p:cNvPr>
          <p:cNvSpPr txBox="1"/>
          <p:nvPr/>
        </p:nvSpPr>
        <p:spPr>
          <a:xfrm>
            <a:off x="844647" y="4828352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데이터 필터링</a:t>
            </a:r>
            <a:endParaRPr lang="en-US" altLang="ko-KR" b="0" i="0" dirty="0">
              <a:solidFill>
                <a:srgbClr val="5171FF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및 </a:t>
            </a:r>
            <a:r>
              <a:rPr lang="en-US" altLang="ko-KR" dirty="0" err="1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gdf</a:t>
            </a:r>
            <a:r>
              <a:rPr lang="en-US" altLang="ko-KR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D8ECF3-2E91-2CC9-BFBA-CBBDD3F66803}"/>
              </a:ext>
            </a:extLst>
          </p:cNvPr>
          <p:cNvSpPr/>
          <p:nvPr/>
        </p:nvSpPr>
        <p:spPr>
          <a:xfrm>
            <a:off x="915789" y="6007046"/>
            <a:ext cx="2341319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7AF093-CA75-5F86-DDDA-47094792DA24}"/>
              </a:ext>
            </a:extLst>
          </p:cNvPr>
          <p:cNvSpPr txBox="1"/>
          <p:nvPr/>
        </p:nvSpPr>
        <p:spPr>
          <a:xfrm>
            <a:off x="857581" y="6086451"/>
            <a:ext cx="2399527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행정구역 내</a:t>
            </a:r>
            <a:br>
              <a:rPr lang="en-US" altLang="ko-KR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주요 상권 분리</a:t>
            </a:r>
            <a:r>
              <a:rPr lang="en-US" altLang="ko-KR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*</a:t>
            </a:r>
            <a:endParaRPr lang="ko-KR" altLang="en-US" dirty="0"/>
          </a:p>
        </p:txBody>
      </p:sp>
      <p:sp>
        <p:nvSpPr>
          <p:cNvPr id="39" name="TextBox 26">
            <a:extLst>
              <a:ext uri="{FF2B5EF4-FFF2-40B4-BE49-F238E27FC236}">
                <a16:creationId xmlns:a16="http://schemas.microsoft.com/office/drawing/2014/main" id="{D2F3A571-56CA-1AC4-2277-9CE33E6E1FF1}"/>
              </a:ext>
            </a:extLst>
          </p:cNvPr>
          <p:cNvSpPr txBox="1"/>
          <p:nvPr/>
        </p:nvSpPr>
        <p:spPr>
          <a:xfrm>
            <a:off x="1003785" y="3119274"/>
            <a:ext cx="2126564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상권정보 </a:t>
            </a:r>
            <a:r>
              <a:rPr lang="ko-KR" altLang="en-US" sz="20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endParaRPr lang="en-US" altLang="ko-KR" sz="24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16" name="Picture 2" descr="그리드 패턴 PNG 이미지">
            <a:extLst>
              <a:ext uri="{FF2B5EF4-FFF2-40B4-BE49-F238E27FC236}">
                <a16:creationId xmlns:a16="http://schemas.microsoft.com/office/drawing/2014/main" id="{8FE81154-DA9C-6AC3-F9CD-016AC0B00E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283" b="45161"/>
          <a:stretch/>
        </p:blipFill>
        <p:spPr bwMode="auto">
          <a:xfrm>
            <a:off x="13792800" y="3392203"/>
            <a:ext cx="3048000" cy="2697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타원 17">
            <a:extLst>
              <a:ext uri="{FF2B5EF4-FFF2-40B4-BE49-F238E27FC236}">
                <a16:creationId xmlns:a16="http://schemas.microsoft.com/office/drawing/2014/main" id="{854DCE0C-DEE2-C0FB-5C23-BAB3E682F750}"/>
              </a:ext>
            </a:extLst>
          </p:cNvPr>
          <p:cNvSpPr/>
          <p:nvPr/>
        </p:nvSpPr>
        <p:spPr>
          <a:xfrm>
            <a:off x="14779790" y="4409217"/>
            <a:ext cx="954440" cy="943226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39BC7C3D-7BF6-B3E5-DA39-FD7888DA1CD8}"/>
              </a:ext>
            </a:extLst>
          </p:cNvPr>
          <p:cNvSpPr/>
          <p:nvPr/>
        </p:nvSpPr>
        <p:spPr>
          <a:xfrm>
            <a:off x="13840163" y="3392203"/>
            <a:ext cx="2844627" cy="2851272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697EFEE-3D8F-41D7-2654-EA3BEF1691BC}"/>
              </a:ext>
            </a:extLst>
          </p:cNvPr>
          <p:cNvSpPr/>
          <p:nvPr/>
        </p:nvSpPr>
        <p:spPr>
          <a:xfrm>
            <a:off x="14322590" y="3957474"/>
            <a:ext cx="1882839" cy="1828801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7B6F03B0-41F7-729E-825D-0F936DEE7CC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2668" y="3618061"/>
            <a:ext cx="475085" cy="475085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C928C59C-BECE-83B6-EFB3-17A7D649CAC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7962" y="5237189"/>
            <a:ext cx="609604" cy="609604"/>
          </a:xfrm>
          <a:prstGeom prst="rect">
            <a:avLst/>
          </a:prstGeom>
        </p:spPr>
      </p:pic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87D7EDA6-7AE1-B112-119A-AB403B74CFFF}"/>
              </a:ext>
            </a:extLst>
          </p:cNvPr>
          <p:cNvCxnSpPr>
            <a:cxnSpLocks/>
          </p:cNvCxnSpPr>
          <p:nvPr/>
        </p:nvCxnSpPr>
        <p:spPr>
          <a:xfrm flipH="1">
            <a:off x="14315876" y="2866111"/>
            <a:ext cx="430880" cy="909693"/>
          </a:xfrm>
          <a:prstGeom prst="line">
            <a:avLst/>
          </a:prstGeom>
          <a:ln w="28575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7D1EA55-47DA-E939-90D8-FA2A56DA8033}"/>
              </a:ext>
            </a:extLst>
          </p:cNvPr>
          <p:cNvSpPr txBox="1"/>
          <p:nvPr/>
        </p:nvSpPr>
        <p:spPr>
          <a:xfrm>
            <a:off x="14343707" y="2400300"/>
            <a:ext cx="2477921" cy="711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기준 거리 내 상권 수 </a:t>
            </a:r>
            <a:br>
              <a:rPr lang="en-US" altLang="ko-KR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</a:b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계산</a:t>
            </a:r>
            <a:r>
              <a:rPr lang="en-US" altLang="ko-KR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 (</a:t>
            </a: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반경 </a:t>
            </a:r>
            <a:r>
              <a:rPr lang="en-US" altLang="ko-KR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5km)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44027507-0B16-5056-3986-DF3F7D51E36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2190" y="4409217"/>
            <a:ext cx="651114" cy="651114"/>
          </a:xfrm>
          <a:prstGeom prst="rect">
            <a:avLst/>
          </a:prstGeom>
        </p:spPr>
      </p:pic>
      <p:sp>
        <p:nvSpPr>
          <p:cNvPr id="48" name="이등변 삼각형 47">
            <a:extLst>
              <a:ext uri="{FF2B5EF4-FFF2-40B4-BE49-F238E27FC236}">
                <a16:creationId xmlns:a16="http://schemas.microsoft.com/office/drawing/2014/main" id="{B563DA4A-1E90-70E2-8776-E8E43701F8F8}"/>
              </a:ext>
            </a:extLst>
          </p:cNvPr>
          <p:cNvSpPr/>
          <p:nvPr/>
        </p:nvSpPr>
        <p:spPr>
          <a:xfrm rot="5400000">
            <a:off x="11842238" y="4289057"/>
            <a:ext cx="2681960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33A87B06-E352-15A6-3C9D-6D2EA6736E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8311" y="3924300"/>
            <a:ext cx="4304903" cy="3488809"/>
          </a:xfrm>
          <a:prstGeom prst="roundRect">
            <a:avLst>
              <a:gd name="adj" fmla="val 5327"/>
            </a:avLst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62A767D0-6B9E-879D-C6DA-001F557A9D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9252" y="3930544"/>
            <a:ext cx="4331696" cy="3488809"/>
          </a:xfrm>
          <a:prstGeom prst="roundRect">
            <a:avLst>
              <a:gd name="adj" fmla="val 5327"/>
            </a:avLst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9A2AD9AD-2D88-447F-C732-F0C66D3B4647}"/>
              </a:ext>
            </a:extLst>
          </p:cNvPr>
          <p:cNvSpPr/>
          <p:nvPr/>
        </p:nvSpPr>
        <p:spPr>
          <a:xfrm>
            <a:off x="923046" y="7253358"/>
            <a:ext cx="2341319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15B16BC-9387-CD0B-5AD8-AF5C040185FF}"/>
              </a:ext>
            </a:extLst>
          </p:cNvPr>
          <p:cNvSpPr txBox="1"/>
          <p:nvPr/>
        </p:nvSpPr>
        <p:spPr>
          <a:xfrm>
            <a:off x="864838" y="7332763"/>
            <a:ext cx="2399527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기준 거리 내</a:t>
            </a:r>
            <a:br>
              <a:rPr lang="en-US" altLang="ko-KR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상권밀집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계산</a:t>
            </a:r>
            <a:endParaRPr lang="ko-KR" altLang="en-US" dirty="0"/>
          </a:p>
        </p:txBody>
      </p:sp>
      <p:sp>
        <p:nvSpPr>
          <p:cNvPr id="42" name="TextBox 26">
            <a:extLst>
              <a:ext uri="{FF2B5EF4-FFF2-40B4-BE49-F238E27FC236}">
                <a16:creationId xmlns:a16="http://schemas.microsoft.com/office/drawing/2014/main" id="{B36E7272-0C6E-5FD0-C803-AEFBA5364B6E}"/>
              </a:ext>
            </a:extLst>
          </p:cNvPr>
          <p:cNvSpPr txBox="1"/>
          <p:nvPr/>
        </p:nvSpPr>
        <p:spPr>
          <a:xfrm>
            <a:off x="6633739" y="3119274"/>
            <a:ext cx="2562942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*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행정구역 내 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주요 상권 분리 작업</a:t>
            </a:r>
            <a:endParaRPr lang="en-US" altLang="ko-KR" sz="24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684C93-F41C-3B28-7C71-465B50E9F19E}"/>
              </a:ext>
            </a:extLst>
          </p:cNvPr>
          <p:cNvSpPr txBox="1"/>
          <p:nvPr/>
        </p:nvSpPr>
        <p:spPr>
          <a:xfrm>
            <a:off x="4013276" y="7550661"/>
            <a:ext cx="787007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상권 데이터에서 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Kernel Density Estimation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을 통해 행정구역 내 상권 밀집 지역 계산</a:t>
            </a:r>
            <a:endParaRPr lang="en-US" altLang="ko-KR" sz="16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일정 거리 이상 분리된 상위 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100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개의 </a:t>
            </a:r>
            <a:r>
              <a:rPr lang="ko-KR" altLang="en-US" sz="1600" dirty="0">
                <a:solidFill>
                  <a:srgbClr val="C00000"/>
                </a:solidFill>
                <a:latin typeface="각진펜" panose="020B0600000101010101" charset="-127"/>
                <a:ea typeface="각진펜" panose="020B0600000101010101" charset="-127"/>
              </a:rPr>
              <a:t>중심점</a:t>
            </a:r>
            <a:r>
              <a:rPr lang="en-US" altLang="ko-KR" sz="1600" dirty="0">
                <a:solidFill>
                  <a:srgbClr val="C00000"/>
                </a:solidFill>
                <a:latin typeface="각진펜" panose="020B0600000101010101" charset="-127"/>
                <a:ea typeface="각진펜" panose="020B0600000101010101" charset="-127"/>
              </a:rPr>
              <a:t> (</a:t>
            </a:r>
            <a:r>
              <a:rPr lang="ko-KR" altLang="en-US" sz="1600" dirty="0">
                <a:solidFill>
                  <a:srgbClr val="C00000"/>
                </a:solidFill>
                <a:latin typeface="각진펜" panose="020B0600000101010101" charset="-127"/>
                <a:ea typeface="각진펜" panose="020B0600000101010101" charset="-127"/>
              </a:rPr>
              <a:t>상권</a:t>
            </a:r>
            <a:r>
              <a:rPr lang="en-US" altLang="ko-KR" sz="1600" dirty="0">
                <a:solidFill>
                  <a:srgbClr val="C00000"/>
                </a:solidFill>
                <a:latin typeface="각진펜" panose="020B0600000101010101" charset="-127"/>
                <a:ea typeface="각진펜" panose="020B0600000101010101" charset="-127"/>
              </a:rPr>
              <a:t>)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을 추출</a:t>
            </a:r>
            <a:endParaRPr kumimoji="0" lang="ko-KR" altLang="ko-KR" sz="1600" i="0" u="none" strike="noStrike" cap="none" normalizeH="0" baseline="0" dirty="0">
              <a:ln>
                <a:noFill/>
              </a:ln>
              <a:solidFill>
                <a:srgbClr val="5171FF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72B6DD4D-A31A-90A5-B476-C5BCF7CD4D7C}"/>
              </a:ext>
            </a:extLst>
          </p:cNvPr>
          <p:cNvSpPr/>
          <p:nvPr/>
        </p:nvSpPr>
        <p:spPr>
          <a:xfrm>
            <a:off x="13030200" y="7253251"/>
            <a:ext cx="4617787" cy="1809624"/>
          </a:xfrm>
          <a:prstGeom prst="roundRect">
            <a:avLst>
              <a:gd name="adj" fmla="val 5425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TextBox 26">
            <a:extLst>
              <a:ext uri="{FF2B5EF4-FFF2-40B4-BE49-F238E27FC236}">
                <a16:creationId xmlns:a16="http://schemas.microsoft.com/office/drawing/2014/main" id="{2BBD77B6-6964-B289-A299-C5286E7398C2}"/>
              </a:ext>
            </a:extLst>
          </p:cNvPr>
          <p:cNvSpPr txBox="1"/>
          <p:nvPr/>
        </p:nvSpPr>
        <p:spPr>
          <a:xfrm>
            <a:off x="13223849" y="7291681"/>
            <a:ext cx="4230488" cy="16350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**</a:t>
            </a:r>
            <a:r>
              <a:rPr lang="ko-KR" altLang="en-US" sz="1600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상권 기준 거리 참고 </a:t>
            </a:r>
            <a:r>
              <a:rPr lang="en-US" altLang="ko-KR" sz="1600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: </a:t>
            </a:r>
            <a:br>
              <a:rPr lang="en-US" altLang="ko-KR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</a:br>
            <a:r>
              <a:rPr lang="ko-KR" altLang="en-US" sz="1400" dirty="0" err="1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송봉근</a:t>
            </a:r>
            <a:r>
              <a:rPr lang="en-US" altLang="ko-KR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박경훈 </a:t>
            </a:r>
            <a:r>
              <a:rPr lang="en-US" altLang="ko-KR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-</a:t>
            </a:r>
            <a:r>
              <a:rPr lang="ko-KR" altLang="en-US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 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GIS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기법을 활용한 도시지역 상권 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특성 분석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 -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대형할인점과 전통시장을 중심으로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이용익</a:t>
            </a:r>
            <a:r>
              <a:rPr lang="en-US" altLang="ko-KR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, </a:t>
            </a:r>
            <a:r>
              <a:rPr lang="ko-KR" altLang="en-US" sz="1400" dirty="0" err="1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홍성언</a:t>
            </a:r>
            <a:r>
              <a:rPr lang="en-US" altLang="ko-KR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, </a:t>
            </a:r>
            <a:r>
              <a:rPr lang="ko-KR" altLang="en-US" sz="1400" dirty="0" err="1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박수홍</a:t>
            </a:r>
            <a:r>
              <a:rPr lang="ko-KR" altLang="en-US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– GIS</a:t>
            </a:r>
            <a:r>
              <a:rPr lang="ko-KR" altLang="en-US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와 도로연결성을 이용한 대형할인점 상권의 공간적 범위 설정 방법</a:t>
            </a:r>
            <a:endParaRPr lang="en-US" altLang="ko-KR" sz="1400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6A278AB8-AFE2-B202-4E88-0FC8B0AC62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995" y="5371708"/>
            <a:ext cx="475085" cy="475085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0FB4BC72-0576-3DD6-0DFA-A2B8A83D84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8591" y="3882641"/>
            <a:ext cx="609604" cy="60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91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4AF438-3B3B-B9CA-A3BA-F56EB3E37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9C899C4D-4CFD-B945-F4E8-DDC728D2BE60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D831CD53-182A-BA31-62B0-3BE596C6E528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54B8DFFF-AE15-9E90-5F2A-CA47A57D8607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D32B26F1-DEAA-D414-45BB-2045C12079D9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AE60D247-AB09-C585-6A41-D6E687D0025A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지역적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상권 접근성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1F6378D-D159-E66B-9D0D-ACCB1BF0CC0D}"/>
              </a:ext>
            </a:extLst>
          </p:cNvPr>
          <p:cNvSpPr/>
          <p:nvPr/>
        </p:nvSpPr>
        <p:spPr>
          <a:xfrm>
            <a:off x="9275114" y="2552700"/>
            <a:ext cx="8001000" cy="6478395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6">
            <a:extLst>
              <a:ext uri="{FF2B5EF4-FFF2-40B4-BE49-F238E27FC236}">
                <a16:creationId xmlns:a16="http://schemas.microsoft.com/office/drawing/2014/main" id="{CDFB0B20-2A89-8A48-257F-97F186F33B1F}"/>
              </a:ext>
            </a:extLst>
          </p:cNvPr>
          <p:cNvSpPr txBox="1"/>
          <p:nvPr/>
        </p:nvSpPr>
        <p:spPr>
          <a:xfrm>
            <a:off x="9965523" y="2732990"/>
            <a:ext cx="6620181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상권 접근성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반경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5km)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공유차량 활용 점수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68FA118-D7E8-79E4-619C-102606A8D2D2}"/>
                  </a:ext>
                </a:extLst>
              </p:cNvPr>
              <p:cNvSpPr txBox="1"/>
              <p:nvPr/>
            </p:nvSpPr>
            <p:spPr>
              <a:xfrm>
                <a:off x="9728025" y="7874947"/>
                <a:ext cx="7226658" cy="8002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lvl="0" indent="-28575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차량 활용 점수와 상권 접근성 사이에 약한 음의 상관관계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b="0" i="1" dirty="0" smtClean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=−0.35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</a:p>
              <a:p>
                <a:pPr marL="285750" indent="-28575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공공주택의 상권 접근성이 높을수록 차량 활용을 적게 하는 경향이 있음</a:t>
                </a:r>
                <a:r>
                  <a:rPr kumimoji="0" lang="en-US" altLang="ko-KR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r>
                  <a:rPr kumimoji="0" lang="ko-KR" altLang="en-US" sz="1600" i="0" u="none" strike="noStrike" cap="none" normalizeH="0" baseline="0" dirty="0">
                    <a:ln>
                      <a:noFill/>
                    </a:ln>
                    <a:solidFill>
                      <a:srgbClr val="5171FF"/>
                    </a:solidFill>
                    <a:effectLst/>
                    <a:latin typeface="각진펜" panose="020B0600000101010101" charset="-127"/>
                    <a:ea typeface="각진펜" panose="020B0600000101010101" charset="-127"/>
                  </a:rPr>
                  <a:t> </a:t>
                </a:r>
                <a:endParaRPr kumimoji="0" lang="ko-KR" altLang="ko-KR" sz="1600" i="0" u="none" strike="noStrike" cap="none" normalizeH="0" baseline="0" dirty="0">
                  <a:ln>
                    <a:noFill/>
                  </a:ln>
                  <a:solidFill>
                    <a:srgbClr val="5171FF"/>
                  </a:solidFill>
                  <a:effectLst/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68FA118-D7E8-79E4-619C-102606A8D2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28025" y="7874947"/>
                <a:ext cx="7226658" cy="800219"/>
              </a:xfrm>
              <a:prstGeom prst="rect">
                <a:avLst/>
              </a:prstGeom>
              <a:blipFill>
                <a:blip r:embed="rId3"/>
                <a:stretch>
                  <a:fillRect l="-338" r="-84" b="-83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0006CA43-7D09-262B-36C4-84E797A15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2142" y="3480100"/>
            <a:ext cx="6998424" cy="4186283"/>
          </a:xfrm>
          <a:prstGeom prst="roundRect">
            <a:avLst>
              <a:gd name="adj" fmla="val 7907"/>
            </a:avLst>
          </a:prstGeom>
        </p:spPr>
      </p:pic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0DDBFFF-2D8B-0BA6-2B04-5627E367E153}"/>
              </a:ext>
            </a:extLst>
          </p:cNvPr>
          <p:cNvSpPr/>
          <p:nvPr/>
        </p:nvSpPr>
        <p:spPr>
          <a:xfrm>
            <a:off x="990600" y="2552700"/>
            <a:ext cx="8001000" cy="6478395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26">
            <a:extLst>
              <a:ext uri="{FF2B5EF4-FFF2-40B4-BE49-F238E27FC236}">
                <a16:creationId xmlns:a16="http://schemas.microsoft.com/office/drawing/2014/main" id="{06A19DAD-0B9A-01FB-746D-1953414F287A}"/>
              </a:ext>
            </a:extLst>
          </p:cNvPr>
          <p:cNvSpPr txBox="1"/>
          <p:nvPr/>
        </p:nvSpPr>
        <p:spPr>
          <a:xfrm>
            <a:off x="1681009" y="2732990"/>
            <a:ext cx="6620181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상권 접근성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반경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5km)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공유차량 활용 점수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22FE08A-70DD-A3DB-2630-E301F77CD64C}"/>
                  </a:ext>
                </a:extLst>
              </p:cNvPr>
              <p:cNvSpPr txBox="1"/>
              <p:nvPr/>
            </p:nvSpPr>
            <p:spPr>
              <a:xfrm>
                <a:off x="1347385" y="7874946"/>
                <a:ext cx="7304740" cy="8002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lvl="0" indent="-28575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차량 활용 점수와 상권 접근성 사이에 약한 양의 상관관계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=0.26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</a:p>
              <a:p>
                <a:pPr marL="285750" indent="-28575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공공주택의 상권 접근성이 높을수록 차량 활용을 많이 하는 경향이 있음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 </a:t>
                </a:r>
                <a:endParaRPr lang="ko-KR" altLang="ko-KR" sz="1600" dirty="0">
                  <a:solidFill>
                    <a:srgbClr val="5171FF"/>
                  </a:solidFill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22FE08A-70DD-A3DB-2630-E301F77CD6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7385" y="7874946"/>
                <a:ext cx="7304740" cy="800219"/>
              </a:xfrm>
              <a:prstGeom prst="rect">
                <a:avLst/>
              </a:prstGeom>
              <a:blipFill>
                <a:blip r:embed="rId5"/>
                <a:stretch>
                  <a:fillRect l="-334" b="-83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2" name="그림 41">
            <a:extLst>
              <a:ext uri="{FF2B5EF4-FFF2-40B4-BE49-F238E27FC236}">
                <a16:creationId xmlns:a16="http://schemas.microsoft.com/office/drawing/2014/main" id="{449A808F-143C-06F6-335E-EB59B43E78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1887" y="3475589"/>
            <a:ext cx="6998424" cy="4190794"/>
          </a:xfrm>
          <a:prstGeom prst="roundRect">
            <a:avLst>
              <a:gd name="adj" fmla="val 7939"/>
            </a:avLst>
          </a:prstGeom>
        </p:spPr>
      </p:pic>
    </p:spTree>
    <p:extLst>
      <p:ext uri="{BB962C8B-B14F-4D97-AF65-F5344CB8AC3E}">
        <p14:creationId xmlns:p14="http://schemas.microsoft.com/office/powerpoint/2010/main" val="1940961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BB3F72-498F-CC2F-228F-6CF8A7D40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AD72657A-255F-376F-C602-23509C8BA7C8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CD0D826D-66AC-F5B9-866A-AA8FEE29A61A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556373C5-BF6F-1F10-DCE5-4EF413F37F4E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35EC4BFB-8D28-2F50-9DBF-0882D5167CC1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B0BDC5FA-E38C-3798-CE96-B2D6F1D19FCE}"/>
              </a:ext>
            </a:extLst>
          </p:cNvPr>
          <p:cNvSpPr txBox="1"/>
          <p:nvPr/>
        </p:nvSpPr>
        <p:spPr>
          <a:xfrm>
            <a:off x="969258" y="647700"/>
            <a:ext cx="16023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지역적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공공주택 </a:t>
            </a:r>
            <a:r>
              <a:rPr lang="ko-KR" altLang="en-US" sz="28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세대수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임대료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D0821BA-06B0-ABF8-AF4E-FE95C47806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091" y="4221028"/>
            <a:ext cx="677611" cy="67761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62AE458F-C227-4C7A-4A02-63DA52B97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592" y="6878376"/>
            <a:ext cx="4706961" cy="2223769"/>
          </a:xfrm>
          <a:prstGeom prst="roundRect">
            <a:avLst>
              <a:gd name="adj" fmla="val 3382"/>
            </a:avLst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3B65BE93-D3B5-D7A9-9654-B290B9B6A273}"/>
              </a:ext>
            </a:extLst>
          </p:cNvPr>
          <p:cNvSpPr/>
          <p:nvPr/>
        </p:nvSpPr>
        <p:spPr>
          <a:xfrm>
            <a:off x="6354001" y="6846279"/>
            <a:ext cx="457200" cy="21034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B9981ABD-186D-AFF8-0347-7E53C029010D}"/>
              </a:ext>
            </a:extLst>
          </p:cNvPr>
          <p:cNvSpPr/>
          <p:nvPr/>
        </p:nvSpPr>
        <p:spPr>
          <a:xfrm rot="5400000">
            <a:off x="8579471" y="3930131"/>
            <a:ext cx="3184010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A58AFE7-1BB4-0D5C-AC25-D5EADAFA280D}"/>
              </a:ext>
            </a:extLst>
          </p:cNvPr>
          <p:cNvSpPr txBox="1"/>
          <p:nvPr/>
        </p:nvSpPr>
        <p:spPr>
          <a:xfrm>
            <a:off x="3938504" y="9158377"/>
            <a:ext cx="32514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▲</a:t>
            </a:r>
            <a:r>
              <a:rPr lang="en-US" altLang="ko-KR" sz="1600" b="1" dirty="0" err="1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pay_rent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column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을 활용하여</a:t>
            </a:r>
            <a:endParaRPr lang="en-US" altLang="ko-KR" sz="1600" b="1" dirty="0">
              <a:solidFill>
                <a:schemeClr val="bg1">
                  <a:lumMod val="50000"/>
                </a:schemeClr>
              </a:solidFill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/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공공주택별 평균 임대료 계산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17569B-0379-5E0F-8D5E-6D4B49C8C7EF}"/>
              </a:ext>
            </a:extLst>
          </p:cNvPr>
          <p:cNvSpPr txBox="1"/>
          <p:nvPr/>
        </p:nvSpPr>
        <p:spPr>
          <a:xfrm>
            <a:off x="11347845" y="8618868"/>
            <a:ext cx="2877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▲</a:t>
            </a:r>
            <a:r>
              <a:rPr lang="en-US" altLang="ko-KR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100m x 100m </a:t>
            </a:r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격자에 </a:t>
            </a:r>
            <a:r>
              <a:rPr lang="en-US" altLang="ko-KR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Mapping </a:t>
            </a:r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된 공공주택 </a:t>
            </a:r>
            <a:r>
              <a:rPr lang="ko-KR" altLang="en-US" b="1" i="0" dirty="0" err="1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세대수</a:t>
            </a:r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en-US" altLang="ko-KR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&amp; </a:t>
            </a:r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임대료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E0C04FA0-65A0-FD86-63F5-1DC5B5DC78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48577" y="2530788"/>
            <a:ext cx="5620031" cy="3755712"/>
          </a:xfrm>
          <a:prstGeom prst="roundRect">
            <a:avLst/>
          </a:prstGeom>
        </p:spPr>
      </p:pic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A8FCE72-B035-2A11-2AF9-C8A683B6AC87}"/>
              </a:ext>
            </a:extLst>
          </p:cNvPr>
          <p:cNvCxnSpPr>
            <a:cxnSpLocks/>
          </p:cNvCxnSpPr>
          <p:nvPr/>
        </p:nvCxnSpPr>
        <p:spPr>
          <a:xfrm flipH="1">
            <a:off x="11322054" y="3233599"/>
            <a:ext cx="4009338" cy="2347916"/>
          </a:xfrm>
          <a:prstGeom prst="line">
            <a:avLst/>
          </a:prstGeom>
          <a:ln w="3810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CD18F57-CF75-FA9E-6FA9-92CAC90A3ABC}"/>
              </a:ext>
            </a:extLst>
          </p:cNvPr>
          <p:cNvCxnSpPr>
            <a:cxnSpLocks/>
          </p:cNvCxnSpPr>
          <p:nvPr/>
        </p:nvCxnSpPr>
        <p:spPr>
          <a:xfrm flipH="1">
            <a:off x="14095781" y="4235358"/>
            <a:ext cx="2189511" cy="4108542"/>
          </a:xfrm>
          <a:prstGeom prst="line">
            <a:avLst/>
          </a:prstGeom>
          <a:ln w="3810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604C168-C9BE-E7C6-5CD9-04EB495CC0CB}"/>
              </a:ext>
            </a:extLst>
          </p:cNvPr>
          <p:cNvSpPr/>
          <p:nvPr/>
        </p:nvSpPr>
        <p:spPr>
          <a:xfrm>
            <a:off x="15230644" y="3218743"/>
            <a:ext cx="1070784" cy="1091588"/>
          </a:xfrm>
          <a:prstGeom prst="roundRect">
            <a:avLst/>
          </a:prstGeom>
          <a:noFill/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45348CF-5E13-13AF-174E-5AAB06F31515}"/>
              </a:ext>
            </a:extLst>
          </p:cNvPr>
          <p:cNvSpPr/>
          <p:nvPr/>
        </p:nvSpPr>
        <p:spPr>
          <a:xfrm>
            <a:off x="11068176" y="5523603"/>
            <a:ext cx="3192432" cy="297269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6D058CED-7563-9F76-ADC2-3B7C329CB2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2054" y="5676901"/>
            <a:ext cx="2666999" cy="2666999"/>
          </a:xfrm>
          <a:prstGeom prst="rect">
            <a:avLst/>
          </a:prstGeom>
        </p:spPr>
      </p:pic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9A1713B4-D356-0BCE-629A-7F64B2E8C12C}"/>
              </a:ext>
            </a:extLst>
          </p:cNvPr>
          <p:cNvCxnSpPr>
            <a:cxnSpLocks/>
          </p:cNvCxnSpPr>
          <p:nvPr/>
        </p:nvCxnSpPr>
        <p:spPr>
          <a:xfrm flipH="1" flipV="1">
            <a:off x="12832899" y="7008192"/>
            <a:ext cx="2498493" cy="675864"/>
          </a:xfrm>
          <a:prstGeom prst="line">
            <a:avLst/>
          </a:prstGeom>
          <a:ln w="1905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6B675C2-ABA7-A263-BA6D-62CB49FD659A}"/>
              </a:ext>
            </a:extLst>
          </p:cNvPr>
          <p:cNvSpPr txBox="1"/>
          <p:nvPr/>
        </p:nvSpPr>
        <p:spPr>
          <a:xfrm>
            <a:off x="15152407" y="7400345"/>
            <a:ext cx="1611593" cy="711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공공주택 </a:t>
            </a:r>
            <a:endParaRPr lang="en-US" altLang="ko-KR" sz="1400" b="1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b="1" dirty="0" err="1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세대수</a:t>
            </a: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 </a:t>
            </a:r>
            <a:r>
              <a:rPr lang="en-US" altLang="ko-KR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&amp; </a:t>
            </a: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임대료</a:t>
            </a:r>
            <a:endParaRPr lang="ko-KR" altLang="en-US" sz="1400" b="1" dirty="0"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83562FE-7CF2-E3D9-443C-9413709A49D9}"/>
              </a:ext>
            </a:extLst>
          </p:cNvPr>
          <p:cNvSpPr/>
          <p:nvPr/>
        </p:nvSpPr>
        <p:spPr>
          <a:xfrm>
            <a:off x="12350753" y="6705151"/>
            <a:ext cx="609600" cy="609600"/>
          </a:xfrm>
          <a:prstGeom prst="rect">
            <a:avLst/>
          </a:prstGeom>
          <a:solidFill>
            <a:srgbClr val="0E71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015308A-BA63-3A5D-6172-D8C256EE6BBC}"/>
              </a:ext>
            </a:extLst>
          </p:cNvPr>
          <p:cNvSpPr/>
          <p:nvPr/>
        </p:nvSpPr>
        <p:spPr>
          <a:xfrm>
            <a:off x="1438046" y="2231867"/>
            <a:ext cx="3468684" cy="4359429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BB754759-B3AD-0F15-DD37-89B0C15C4591}"/>
              </a:ext>
            </a:extLst>
          </p:cNvPr>
          <p:cNvSpPr/>
          <p:nvPr/>
        </p:nvSpPr>
        <p:spPr>
          <a:xfrm>
            <a:off x="6017248" y="2231866"/>
            <a:ext cx="3379473" cy="4359427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26">
            <a:extLst>
              <a:ext uri="{FF2B5EF4-FFF2-40B4-BE49-F238E27FC236}">
                <a16:creationId xmlns:a16="http://schemas.microsoft.com/office/drawing/2014/main" id="{B9E15DBC-3B08-D181-4605-F126B228BB5B}"/>
              </a:ext>
            </a:extLst>
          </p:cNvPr>
          <p:cNvSpPr txBox="1"/>
          <p:nvPr/>
        </p:nvSpPr>
        <p:spPr>
          <a:xfrm>
            <a:off x="676046" y="2382076"/>
            <a:ext cx="50505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공공주택 </a:t>
            </a:r>
            <a:r>
              <a:rPr lang="ko-KR" altLang="en-US" sz="20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세대수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4" name="TextBox 26">
            <a:extLst>
              <a:ext uri="{FF2B5EF4-FFF2-40B4-BE49-F238E27FC236}">
                <a16:creationId xmlns:a16="http://schemas.microsoft.com/office/drawing/2014/main" id="{43BA9A1B-5D1C-58FF-58B5-13A30FB1FB24}"/>
              </a:ext>
            </a:extLst>
          </p:cNvPr>
          <p:cNvSpPr txBox="1"/>
          <p:nvPr/>
        </p:nvSpPr>
        <p:spPr>
          <a:xfrm>
            <a:off x="6010046" y="2382076"/>
            <a:ext cx="3450343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공공주택 임대료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2BA7846-94C3-EC00-D1DB-DA9FC5303464}"/>
              </a:ext>
            </a:extLst>
          </p:cNvPr>
          <p:cNvSpPr/>
          <p:nvPr/>
        </p:nvSpPr>
        <p:spPr>
          <a:xfrm>
            <a:off x="1831854" y="2806512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D10D50-9F4C-B3E0-B802-48F938218114}"/>
              </a:ext>
            </a:extLst>
          </p:cNvPr>
          <p:cNvSpPr txBox="1"/>
          <p:nvPr/>
        </p:nvSpPr>
        <p:spPr>
          <a:xfrm>
            <a:off x="1938807" y="2869594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링크 코드 활용</a:t>
            </a:r>
            <a:endParaRPr lang="en-US" altLang="ko-KR" sz="1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Mapping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4056E44-19E1-E31D-2732-2EE1BD5CC9AC}"/>
              </a:ext>
            </a:extLst>
          </p:cNvPr>
          <p:cNvSpPr/>
          <p:nvPr/>
        </p:nvSpPr>
        <p:spPr>
          <a:xfrm>
            <a:off x="1844749" y="4047572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9CF94D-5563-6391-6C91-3CBE222BA66F}"/>
              </a:ext>
            </a:extLst>
          </p:cNvPr>
          <p:cNvSpPr txBox="1"/>
          <p:nvPr/>
        </p:nvSpPr>
        <p:spPr>
          <a:xfrm>
            <a:off x="1965060" y="4097420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Type</a:t>
            </a:r>
            <a:r>
              <a:rPr lang="ko-KR" altLang="en-US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en-US" altLang="ko-KR" b="0" i="0" dirty="0">
              <a:solidFill>
                <a:srgbClr val="5171FF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및 </a:t>
            </a:r>
            <a:r>
              <a:rPr lang="en-US" altLang="ko-KR" dirty="0" err="1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gdf</a:t>
            </a:r>
            <a:r>
              <a:rPr lang="en-US" altLang="ko-KR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8FEDD47-B998-1D37-49C5-BA5C2E42FBD2}"/>
              </a:ext>
            </a:extLst>
          </p:cNvPr>
          <p:cNvSpPr/>
          <p:nvPr/>
        </p:nvSpPr>
        <p:spPr>
          <a:xfrm>
            <a:off x="1844749" y="5238984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7D0A52-8E84-769D-6704-A772D9155352}"/>
              </a:ext>
            </a:extLst>
          </p:cNvPr>
          <p:cNvSpPr txBox="1"/>
          <p:nvPr/>
        </p:nvSpPr>
        <p:spPr>
          <a:xfrm>
            <a:off x="1978897" y="5245395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분석을 위한 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열 순서 변경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83B07EE-6876-AA85-6B1D-CC5C37952D1B}"/>
              </a:ext>
            </a:extLst>
          </p:cNvPr>
          <p:cNvSpPr/>
          <p:nvPr/>
        </p:nvSpPr>
        <p:spPr>
          <a:xfrm>
            <a:off x="6377578" y="2795016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D98D67-4C60-DBF9-4DDA-CF28E65EDB44}"/>
              </a:ext>
            </a:extLst>
          </p:cNvPr>
          <p:cNvSpPr txBox="1"/>
          <p:nvPr/>
        </p:nvSpPr>
        <p:spPr>
          <a:xfrm>
            <a:off x="6524621" y="2825352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링크 코드 활용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Mapping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FDF16E9-FB10-29FD-CCA8-EFC4A3712546}"/>
              </a:ext>
            </a:extLst>
          </p:cNvPr>
          <p:cNvSpPr/>
          <p:nvPr/>
        </p:nvSpPr>
        <p:spPr>
          <a:xfrm>
            <a:off x="6390473" y="4036076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C9A146-DE81-2178-4BF5-35302C502D25}"/>
              </a:ext>
            </a:extLst>
          </p:cNvPr>
          <p:cNvSpPr txBox="1"/>
          <p:nvPr/>
        </p:nvSpPr>
        <p:spPr>
          <a:xfrm>
            <a:off x="6524621" y="4068839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Type</a:t>
            </a:r>
            <a:r>
              <a:rPr lang="ko-KR" altLang="en-US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en-US" altLang="ko-KR" b="0" i="0" dirty="0">
              <a:solidFill>
                <a:srgbClr val="5171FF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및 </a:t>
            </a:r>
            <a:r>
              <a:rPr lang="en-US" altLang="ko-KR" dirty="0" err="1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gdf</a:t>
            </a:r>
            <a:r>
              <a:rPr lang="en-US" altLang="ko-KR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C3DB8F-3987-6279-5CAE-7F5E2EF81F7B}"/>
              </a:ext>
            </a:extLst>
          </p:cNvPr>
          <p:cNvSpPr/>
          <p:nvPr/>
        </p:nvSpPr>
        <p:spPr>
          <a:xfrm>
            <a:off x="6390473" y="5227488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2AC3E6-2410-EB12-5BF6-BF4619B2BA54}"/>
              </a:ext>
            </a:extLst>
          </p:cNvPr>
          <p:cNvSpPr txBox="1"/>
          <p:nvPr/>
        </p:nvSpPr>
        <p:spPr>
          <a:xfrm>
            <a:off x="6524621" y="5245395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분석을 위한 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열 순서 변경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66226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86E7F8-B3B0-E1CA-45FB-02600E976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7F96CEDB-CD60-6D79-99DA-A56B2017E5B1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70B332EF-CB40-9419-D55E-2BB705C220BD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EC8387A7-6810-1174-619E-907090CF6CE5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2F9EDD4A-9B2A-B238-E1D3-79FA465DBC18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783E68AA-0A42-FB7E-A43A-A2080723F400}"/>
              </a:ext>
            </a:extLst>
          </p:cNvPr>
          <p:cNvSpPr txBox="1"/>
          <p:nvPr/>
        </p:nvSpPr>
        <p:spPr>
          <a:xfrm>
            <a:off x="969258" y="647700"/>
            <a:ext cx="16023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지역적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공공주택 </a:t>
            </a:r>
            <a:r>
              <a:rPr lang="ko-KR" altLang="en-US" sz="28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세대수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임대료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5B8F6AA-920D-4B88-BD2E-E5670DC06C83}"/>
              </a:ext>
            </a:extLst>
          </p:cNvPr>
          <p:cNvSpPr/>
          <p:nvPr/>
        </p:nvSpPr>
        <p:spPr>
          <a:xfrm>
            <a:off x="1270371" y="2076656"/>
            <a:ext cx="7645029" cy="7410244"/>
          </a:xfrm>
          <a:prstGeom prst="roundRect">
            <a:avLst>
              <a:gd name="adj" fmla="val 4300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26">
            <a:extLst>
              <a:ext uri="{FF2B5EF4-FFF2-40B4-BE49-F238E27FC236}">
                <a16:creationId xmlns:a16="http://schemas.microsoft.com/office/drawing/2014/main" id="{0F1466A5-3689-478F-65EE-31AE61CFC4DE}"/>
              </a:ext>
            </a:extLst>
          </p:cNvPr>
          <p:cNvSpPr txBox="1"/>
          <p:nvPr/>
        </p:nvSpPr>
        <p:spPr>
          <a:xfrm>
            <a:off x="1702696" y="2272348"/>
            <a:ext cx="6780377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</a:t>
            </a:r>
            <a:r>
              <a:rPr lang="ko-KR" altLang="en-US" sz="2000" b="1" dirty="0" err="1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세대수</a:t>
            </a:r>
            <a:r>
              <a:rPr lang="ko-KR" altLang="en-US" sz="2000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 및 임대료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공유차량 활용 점수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A2814B5-F3FB-4430-C889-A07851DC6D0D}"/>
                  </a:ext>
                </a:extLst>
              </p:cNvPr>
              <p:cNvSpPr txBox="1"/>
              <p:nvPr/>
            </p:nvSpPr>
            <p:spPr>
              <a:xfrm>
                <a:off x="1059871" y="8071592"/>
                <a:ext cx="8084129" cy="1169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차량 활용 점수와 세대 수 사이에는 상관관계가 없는 수준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 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=−0.06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차량 활용 점수와 월 임대료 사이에는 약한 양의 상관관계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 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=0.32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endParaRPr lang="en-US" altLang="ko-KR" sz="1600" dirty="0">
                  <a:latin typeface="각진펜" panose="020B0600000101010101" charset="-127"/>
                  <a:ea typeface="각진펜" panose="020B0600000101010101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공공주택의 월 임대료가 증가할수록 차량 활용을 많이 하는 경향이 있음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 </a:t>
                </a:r>
                <a:endParaRPr lang="en-US" altLang="ko-KR" sz="1600" dirty="0">
                  <a:solidFill>
                    <a:srgbClr val="5171FF"/>
                  </a:solidFill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A2814B5-F3FB-4430-C889-A07851DC6D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9871" y="8071592"/>
                <a:ext cx="8084129" cy="1169551"/>
              </a:xfrm>
              <a:prstGeom prst="rect">
                <a:avLst/>
              </a:prstGeom>
              <a:blipFill>
                <a:blip r:embed="rId3"/>
                <a:stretch>
                  <a:fillRect b="-52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E67B518-38AE-1B66-D401-85BAA21A9E4C}"/>
              </a:ext>
            </a:extLst>
          </p:cNvPr>
          <p:cNvSpPr/>
          <p:nvPr/>
        </p:nvSpPr>
        <p:spPr>
          <a:xfrm>
            <a:off x="9512486" y="2076657"/>
            <a:ext cx="7645029" cy="7410244"/>
          </a:xfrm>
          <a:prstGeom prst="roundRect">
            <a:avLst>
              <a:gd name="adj" fmla="val 4300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6">
            <a:extLst>
              <a:ext uri="{FF2B5EF4-FFF2-40B4-BE49-F238E27FC236}">
                <a16:creationId xmlns:a16="http://schemas.microsoft.com/office/drawing/2014/main" id="{48C01C93-D3D1-D175-34DF-1D02D9F86A89}"/>
              </a:ext>
            </a:extLst>
          </p:cNvPr>
          <p:cNvSpPr txBox="1"/>
          <p:nvPr/>
        </p:nvSpPr>
        <p:spPr>
          <a:xfrm>
            <a:off x="10146756" y="2272348"/>
            <a:ext cx="607310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</a:t>
            </a:r>
            <a:r>
              <a:rPr lang="ko-KR" altLang="en-US" sz="20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세대수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</a:t>
            </a:r>
            <a:r>
              <a:rPr lang="ko-KR" altLang="en-US" sz="2000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 임대료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공유차량 활용 점수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0DEA9C1F-7DA9-5D22-01EF-1819873A0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3756" y="5459967"/>
            <a:ext cx="6529982" cy="2365868"/>
          </a:xfrm>
          <a:prstGeom prst="roundRect">
            <a:avLst>
              <a:gd name="adj" fmla="val 4111"/>
            </a:avLst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8D602DA5-59F9-835F-5CB5-0938D2FBC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3755" y="3006231"/>
            <a:ext cx="6529982" cy="2365869"/>
          </a:xfrm>
          <a:prstGeom prst="roundRect">
            <a:avLst>
              <a:gd name="adj" fmla="val 5964"/>
            </a:avLst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47962F4C-536E-E75E-0D0C-5C0E79E5D5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83740" y="3006231"/>
            <a:ext cx="6702511" cy="2365869"/>
          </a:xfrm>
          <a:prstGeom prst="roundRect">
            <a:avLst>
              <a:gd name="adj" fmla="val 6734"/>
            </a:avLst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9D0F7333-10F7-367A-7678-4001198346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83740" y="5459966"/>
            <a:ext cx="6702511" cy="2365869"/>
          </a:xfrm>
          <a:prstGeom prst="roundRect">
            <a:avLst>
              <a:gd name="adj" fmla="val 5875"/>
            </a:avLst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B95EEEB-F6A7-EE38-B735-EF1BCD300CA4}"/>
                  </a:ext>
                </a:extLst>
              </p:cNvPr>
              <p:cNvSpPr txBox="1"/>
              <p:nvPr/>
            </p:nvSpPr>
            <p:spPr>
              <a:xfrm>
                <a:off x="9354500" y="8071591"/>
                <a:ext cx="8084129" cy="1169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차량 활용 점수와 세대 수 사이에는 약한 양의 상관관계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 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=0.28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차량 활용 점수와 월 임대료 사이에는 상관관계가 없는 수준 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=−0.18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공공주택의 세대수가 높을수록 차량 활용을 많이 하는 경향이 있음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 </a:t>
                </a:r>
                <a:endParaRPr lang="en-US" altLang="ko-KR" sz="1600" dirty="0">
                  <a:solidFill>
                    <a:srgbClr val="5171FF"/>
                  </a:solidFill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B95EEEB-F6A7-EE38-B735-EF1BCD300C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4500" y="8071591"/>
                <a:ext cx="8084129" cy="1169551"/>
              </a:xfrm>
              <a:prstGeom prst="rect">
                <a:avLst/>
              </a:prstGeom>
              <a:blipFill>
                <a:blip r:embed="rId8"/>
                <a:stretch>
                  <a:fillRect b="-52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55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2">
            <a:extLst>
              <a:ext uri="{FF2B5EF4-FFF2-40B4-BE49-F238E27FC236}">
                <a16:creationId xmlns:a16="http://schemas.microsoft.com/office/drawing/2014/main" id="{6D7E45A2-30D8-6CFE-7C73-0613BA8840DC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21" name="Freeform 3">
              <a:extLst>
                <a:ext uri="{FF2B5EF4-FFF2-40B4-BE49-F238E27FC236}">
                  <a16:creationId xmlns:a16="http://schemas.microsoft.com/office/drawing/2014/main" id="{8704605A-2CBA-3B98-0B2A-24F89339E2BC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2" name="TextBox 4">
              <a:extLst>
                <a:ext uri="{FF2B5EF4-FFF2-40B4-BE49-F238E27FC236}">
                  <a16:creationId xmlns:a16="http://schemas.microsoft.com/office/drawing/2014/main" id="{71E7BC15-5852-7E74-BFB7-CF2BBE9BDFB1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9" name="TextBox 7">
            <a:extLst>
              <a:ext uri="{FF2B5EF4-FFF2-40B4-BE49-F238E27FC236}">
                <a16:creationId xmlns:a16="http://schemas.microsoft.com/office/drawing/2014/main" id="{0E7AC3D2-BD67-59C3-666C-3756CC729FA7}"/>
              </a:ext>
            </a:extLst>
          </p:cNvPr>
          <p:cNvSpPr txBox="1"/>
          <p:nvPr/>
        </p:nvSpPr>
        <p:spPr>
          <a:xfrm>
            <a:off x="1035555" y="647700"/>
            <a:ext cx="1555245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ko-KR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목차</a:t>
            </a:r>
            <a:endParaRPr 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568376" y="7150667"/>
            <a:ext cx="5476232" cy="2169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3.1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결론 및 시사점</a:t>
            </a:r>
            <a:endParaRPr lang="en-US" altLang="ko-KR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3.2 </a:t>
            </a:r>
            <a:r>
              <a:rPr lang="en-US" sz="24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향후</a:t>
            </a:r>
            <a:r>
              <a:rPr 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과제</a:t>
            </a:r>
            <a:endParaRPr lang="en-US" altLang="ko-KR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3.3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활용 데이터</a:t>
            </a:r>
            <a:endParaRPr lang="en-US" altLang="ko-KR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3.3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참고 문헌</a:t>
            </a:r>
            <a:endParaRPr lang="en-US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568376" y="4426048"/>
            <a:ext cx="7121300" cy="2169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2.1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분석 절차 로드맵</a:t>
            </a:r>
            <a:endParaRPr lang="en-US" altLang="ko-KR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2.2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데이터 </a:t>
            </a:r>
            <a:r>
              <a:rPr lang="ko-KR" altLang="en-US" sz="24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전처리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및 </a:t>
            </a:r>
            <a:r>
              <a:rPr lang="en-US" altLang="ko-KR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EDA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2.3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해결방안 제시</a:t>
            </a:r>
            <a:endParaRPr lang="en-US" altLang="ko-KR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2.4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모델링 및 평가</a:t>
            </a:r>
            <a:endParaRPr lang="en-US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105400" y="2019300"/>
            <a:ext cx="1136015" cy="83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01.</a:t>
            </a:r>
          </a:p>
        </p:txBody>
      </p:sp>
      <p:sp>
        <p:nvSpPr>
          <p:cNvPr id="25" name="AutoShape 8">
            <a:extLst>
              <a:ext uri="{FF2B5EF4-FFF2-40B4-BE49-F238E27FC236}">
                <a16:creationId xmlns:a16="http://schemas.microsoft.com/office/drawing/2014/main" id="{C3CD58D9-2EFD-6AF7-6B4C-C67F0A648917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8B0C0183-568C-F9FA-EE19-25606C9558EB}"/>
              </a:ext>
            </a:extLst>
          </p:cNvPr>
          <p:cNvSpPr txBox="1"/>
          <p:nvPr/>
        </p:nvSpPr>
        <p:spPr>
          <a:xfrm>
            <a:off x="6173113" y="2180392"/>
            <a:ext cx="3048000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프로젝트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 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개요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각진펜 Bold" panose="020B0600000101010101" charset="-127"/>
              <a:ea typeface="각진펜 Bold" panose="020B0600000101010101" charset="-127"/>
              <a:cs typeface="각진펜"/>
              <a:sym typeface="각진펜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D371379C-7AFA-6A33-D5CD-03442034EF1B}"/>
              </a:ext>
            </a:extLst>
          </p:cNvPr>
          <p:cNvSpPr txBox="1"/>
          <p:nvPr/>
        </p:nvSpPr>
        <p:spPr>
          <a:xfrm>
            <a:off x="5106571" y="4243140"/>
            <a:ext cx="1136015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02.</a:t>
            </a: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DD7B4F73-31F4-6872-D455-FB1D27576101}"/>
              </a:ext>
            </a:extLst>
          </p:cNvPr>
          <p:cNvSpPr txBox="1"/>
          <p:nvPr/>
        </p:nvSpPr>
        <p:spPr>
          <a:xfrm>
            <a:off x="9568376" y="2281024"/>
            <a:ext cx="3596085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1.1 </a:t>
            </a:r>
            <a:r>
              <a:rPr lang="en-US" sz="24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프로젝트</a:t>
            </a:r>
            <a:r>
              <a:rPr 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배경 </a:t>
            </a:r>
            <a:endParaRPr lang="en-US" altLang="ko-KR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1.2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프로젝트 목표</a:t>
            </a:r>
            <a:endParaRPr lang="en-US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1.3 </a:t>
            </a:r>
            <a:r>
              <a:rPr lang="ko-KR" altLang="en-US" sz="24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선행연구 검토</a:t>
            </a:r>
            <a:endParaRPr lang="en-US" sz="24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B26CD9E8-A84D-EF5B-7654-5CACB8C12BD4}"/>
              </a:ext>
            </a:extLst>
          </p:cNvPr>
          <p:cNvSpPr txBox="1"/>
          <p:nvPr/>
        </p:nvSpPr>
        <p:spPr>
          <a:xfrm>
            <a:off x="6173113" y="4393428"/>
            <a:ext cx="3048000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분석 및 모델링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각진펜 Bold" panose="020B0600000101010101" charset="-127"/>
              <a:ea typeface="각진펜 Bold" panose="020B0600000101010101" charset="-127"/>
              <a:cs typeface="각진펜"/>
              <a:sym typeface="각진펜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EF35B180-404D-6F96-0B4E-027CA46D9DD5}"/>
              </a:ext>
            </a:extLst>
          </p:cNvPr>
          <p:cNvSpPr txBox="1"/>
          <p:nvPr/>
        </p:nvSpPr>
        <p:spPr>
          <a:xfrm>
            <a:off x="5106571" y="6954818"/>
            <a:ext cx="1136015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03.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89DCF89C-23A3-56CB-E691-4BCCFB9F451B}"/>
              </a:ext>
            </a:extLst>
          </p:cNvPr>
          <p:cNvSpPr txBox="1"/>
          <p:nvPr/>
        </p:nvSpPr>
        <p:spPr>
          <a:xfrm>
            <a:off x="6173113" y="7105106"/>
            <a:ext cx="3048000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결과 및 고찰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각진펜 Bold" panose="020B0600000101010101" charset="-127"/>
              <a:ea typeface="각진펜 Bold" panose="020B0600000101010101" charset="-127"/>
              <a:cs typeface="각진펜"/>
              <a:sym typeface="각진펜"/>
            </a:endParaRPr>
          </a:p>
        </p:txBody>
      </p:sp>
      <p:sp>
        <p:nvSpPr>
          <p:cNvPr id="13" name="AutoShape 8">
            <a:extLst>
              <a:ext uri="{FF2B5EF4-FFF2-40B4-BE49-F238E27FC236}">
                <a16:creationId xmlns:a16="http://schemas.microsoft.com/office/drawing/2014/main" id="{488BCF0B-D04F-C906-7172-27757A038097}"/>
              </a:ext>
            </a:extLst>
          </p:cNvPr>
          <p:cNvSpPr/>
          <p:nvPr/>
        </p:nvSpPr>
        <p:spPr>
          <a:xfrm flipV="1">
            <a:off x="4481182" y="4152900"/>
            <a:ext cx="8472818" cy="14040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4" name="AutoShape 8">
            <a:extLst>
              <a:ext uri="{FF2B5EF4-FFF2-40B4-BE49-F238E27FC236}">
                <a16:creationId xmlns:a16="http://schemas.microsoft.com/office/drawing/2014/main" id="{650009A4-D434-C158-4D40-C3BFED9AACEC}"/>
              </a:ext>
            </a:extLst>
          </p:cNvPr>
          <p:cNvSpPr/>
          <p:nvPr/>
        </p:nvSpPr>
        <p:spPr>
          <a:xfrm>
            <a:off x="4481182" y="6831083"/>
            <a:ext cx="8472818" cy="49252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83D86D-0507-1BE7-7FA6-29C4A6ED0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D7022B82-6056-12EE-A37B-B8B906E69A33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63C6F05A-35E4-F347-0379-6ADD86F4A420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524C9EE3-0045-C40D-1129-5AB521446758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14DCC50C-00CB-9DEB-282D-44EEF46B385E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385F8ABB-D447-6FDE-4697-8A035FDA1CEE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교통적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대중교통시설 접근성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57" name="TextBox 26">
            <a:extLst>
              <a:ext uri="{FF2B5EF4-FFF2-40B4-BE49-F238E27FC236}">
                <a16:creationId xmlns:a16="http://schemas.microsoft.com/office/drawing/2014/main" id="{DAC0BB7F-FB2C-FE3F-259C-DFEA61188ED9}"/>
              </a:ext>
            </a:extLst>
          </p:cNvPr>
          <p:cNvSpPr txBox="1"/>
          <p:nvPr/>
        </p:nvSpPr>
        <p:spPr>
          <a:xfrm>
            <a:off x="7590311" y="7809484"/>
            <a:ext cx="7201318" cy="884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공공주택 </a:t>
            </a: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대중교통간 최근접 거리계산을 </a:t>
            </a:r>
            <a:endParaRPr lang="en-US" altLang="ko-KR" sz="2000" b="1" dirty="0"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이용한</a:t>
            </a: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대중교통시설 접근성 계산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EC9BBC80-3114-E04B-6910-BA0D9D2EA9F1}"/>
              </a:ext>
            </a:extLst>
          </p:cNvPr>
          <p:cNvSpPr/>
          <p:nvPr/>
        </p:nvSpPr>
        <p:spPr>
          <a:xfrm rot="5400000">
            <a:off x="5127190" y="4753559"/>
            <a:ext cx="3570244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34ACD239-2ED5-612B-447E-794ED7B9837B}"/>
              </a:ext>
            </a:extLst>
          </p:cNvPr>
          <p:cNvSpPr/>
          <p:nvPr/>
        </p:nvSpPr>
        <p:spPr>
          <a:xfrm>
            <a:off x="9048746" y="2996481"/>
            <a:ext cx="4819714" cy="42657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그리드 패턴 PNG 이미지">
            <a:extLst>
              <a:ext uri="{FF2B5EF4-FFF2-40B4-BE49-F238E27FC236}">
                <a16:creationId xmlns:a16="http://schemas.microsoft.com/office/drawing/2014/main" id="{0053D6F4-6D99-B774-072D-289F1B763D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283" b="45161"/>
          <a:stretch/>
        </p:blipFill>
        <p:spPr bwMode="auto">
          <a:xfrm>
            <a:off x="9048746" y="2996481"/>
            <a:ext cx="4819714" cy="4265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타원 68">
            <a:extLst>
              <a:ext uri="{FF2B5EF4-FFF2-40B4-BE49-F238E27FC236}">
                <a16:creationId xmlns:a16="http://schemas.microsoft.com/office/drawing/2014/main" id="{F9E84F99-7C3F-733D-0A39-3964672FE3D9}"/>
              </a:ext>
            </a:extLst>
          </p:cNvPr>
          <p:cNvSpPr/>
          <p:nvPr/>
        </p:nvSpPr>
        <p:spPr>
          <a:xfrm>
            <a:off x="8325509" y="3861910"/>
            <a:ext cx="3076373" cy="3058388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55C3AAA9-C149-B785-CBBB-5FCCDF33E8AC}"/>
              </a:ext>
            </a:extLst>
          </p:cNvPr>
          <p:cNvSpPr/>
          <p:nvPr/>
        </p:nvSpPr>
        <p:spPr>
          <a:xfrm>
            <a:off x="9113717" y="4581532"/>
            <a:ext cx="1489651" cy="1521863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AEE805CB-30F6-A8A7-57DB-F825E00A8663}"/>
              </a:ext>
            </a:extLst>
          </p:cNvPr>
          <p:cNvCxnSpPr>
            <a:cxnSpLocks/>
          </p:cNvCxnSpPr>
          <p:nvPr/>
        </p:nvCxnSpPr>
        <p:spPr>
          <a:xfrm flipH="1">
            <a:off x="12102310" y="5143500"/>
            <a:ext cx="2352603" cy="0"/>
          </a:xfrm>
          <a:prstGeom prst="line">
            <a:avLst/>
          </a:prstGeom>
          <a:ln w="5715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D06CD18C-F9C0-7B00-1349-142D7051BF9E}"/>
              </a:ext>
            </a:extLst>
          </p:cNvPr>
          <p:cNvSpPr txBox="1"/>
          <p:nvPr/>
        </p:nvSpPr>
        <p:spPr>
          <a:xfrm>
            <a:off x="14201104" y="4905859"/>
            <a:ext cx="3195612" cy="388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공공주택 중심으로부터의 거리</a:t>
            </a:r>
            <a:endParaRPr lang="ko-KR" altLang="en-US" sz="1400" b="1" dirty="0"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EB49FAAC-0E82-3568-D2D4-C1848B292418}"/>
              </a:ext>
            </a:extLst>
          </p:cNvPr>
          <p:cNvSpPr/>
          <p:nvPr/>
        </p:nvSpPr>
        <p:spPr>
          <a:xfrm>
            <a:off x="7543800" y="3073776"/>
            <a:ext cx="4558510" cy="4567922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0" name="그림 59">
            <a:extLst>
              <a:ext uri="{FF2B5EF4-FFF2-40B4-BE49-F238E27FC236}">
                <a16:creationId xmlns:a16="http://schemas.microsoft.com/office/drawing/2014/main" id="{61FB1DDE-60CE-BBC8-95AC-BE9979B8B60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8291" y="3855773"/>
            <a:ext cx="749971" cy="749971"/>
          </a:xfrm>
          <a:prstGeom prst="rect">
            <a:avLst/>
          </a:prstGeom>
        </p:spPr>
      </p:pic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79A0C047-0FDB-0138-7289-B0A3133F0F46}"/>
              </a:ext>
            </a:extLst>
          </p:cNvPr>
          <p:cNvCxnSpPr>
            <a:cxnSpLocks/>
          </p:cNvCxnSpPr>
          <p:nvPr/>
        </p:nvCxnSpPr>
        <p:spPr>
          <a:xfrm flipH="1">
            <a:off x="11859083" y="6447147"/>
            <a:ext cx="3199973" cy="0"/>
          </a:xfrm>
          <a:prstGeom prst="line">
            <a:avLst/>
          </a:prstGeom>
          <a:ln w="5715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F28A0E49-FC10-2465-E2E4-57C8087F501F}"/>
              </a:ext>
            </a:extLst>
          </p:cNvPr>
          <p:cNvSpPr txBox="1"/>
          <p:nvPr/>
        </p:nvSpPr>
        <p:spPr>
          <a:xfrm>
            <a:off x="14930968" y="6212114"/>
            <a:ext cx="1170578" cy="388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지하철역</a:t>
            </a:r>
            <a:endParaRPr lang="ko-KR" altLang="en-US" sz="1400" b="1" dirty="0">
              <a:latin typeface="각진펜" panose="020B0600000101010101" charset="-127"/>
              <a:ea typeface="각진펜" panose="020B0600000101010101" charset="-127"/>
            </a:endParaRPr>
          </a:p>
        </p:txBody>
      </p: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0FBF39DB-6777-C4C3-FBB4-5FDF6F1AB245}"/>
              </a:ext>
            </a:extLst>
          </p:cNvPr>
          <p:cNvCxnSpPr>
            <a:cxnSpLocks/>
          </p:cNvCxnSpPr>
          <p:nvPr/>
        </p:nvCxnSpPr>
        <p:spPr>
          <a:xfrm flipH="1">
            <a:off x="11661006" y="4141707"/>
            <a:ext cx="3398050" cy="0"/>
          </a:xfrm>
          <a:prstGeom prst="line">
            <a:avLst/>
          </a:prstGeom>
          <a:ln w="5715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5BEE168A-2570-8C5E-5EFE-D629C358000F}"/>
              </a:ext>
            </a:extLst>
          </p:cNvPr>
          <p:cNvSpPr txBox="1"/>
          <p:nvPr/>
        </p:nvSpPr>
        <p:spPr>
          <a:xfrm>
            <a:off x="14916479" y="3898174"/>
            <a:ext cx="1375140" cy="388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버스정류장</a:t>
            </a:r>
            <a:endParaRPr lang="ko-KR" altLang="en-US" sz="1400" b="1" dirty="0"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F73959D-30FF-280B-2286-05E1FA12928F}"/>
              </a:ext>
            </a:extLst>
          </p:cNvPr>
          <p:cNvSpPr/>
          <p:nvPr/>
        </p:nvSpPr>
        <p:spPr>
          <a:xfrm>
            <a:off x="2841346" y="2996481"/>
            <a:ext cx="3297250" cy="4567922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6">
            <a:extLst>
              <a:ext uri="{FF2B5EF4-FFF2-40B4-BE49-F238E27FC236}">
                <a16:creationId xmlns:a16="http://schemas.microsoft.com/office/drawing/2014/main" id="{E4F8DFDC-0D08-9E70-CEBE-23E1B6956E35}"/>
              </a:ext>
            </a:extLst>
          </p:cNvPr>
          <p:cNvSpPr txBox="1"/>
          <p:nvPr/>
        </p:nvSpPr>
        <p:spPr>
          <a:xfrm>
            <a:off x="1981200" y="3222105"/>
            <a:ext cx="50505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버스정류장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&amp; 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지하철역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06050EE-DA98-E43A-0CCB-630184732C6C}"/>
              </a:ext>
            </a:extLst>
          </p:cNvPr>
          <p:cNvSpPr/>
          <p:nvPr/>
        </p:nvSpPr>
        <p:spPr>
          <a:xfrm>
            <a:off x="3137008" y="3747125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A36442-4960-A3FC-2836-124D6C656B86}"/>
              </a:ext>
            </a:extLst>
          </p:cNvPr>
          <p:cNvSpPr txBox="1"/>
          <p:nvPr/>
        </p:nvSpPr>
        <p:spPr>
          <a:xfrm>
            <a:off x="3284051" y="3786407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결측치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이상치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제거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30AD10E-878F-D891-2474-D6C8E889B8C9}"/>
              </a:ext>
            </a:extLst>
          </p:cNvPr>
          <p:cNvSpPr/>
          <p:nvPr/>
        </p:nvSpPr>
        <p:spPr>
          <a:xfrm>
            <a:off x="3149903" y="4988185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C4DD59-A8D1-6AA9-BD44-C7209BF7F516}"/>
              </a:ext>
            </a:extLst>
          </p:cNvPr>
          <p:cNvSpPr txBox="1"/>
          <p:nvPr/>
        </p:nvSpPr>
        <p:spPr>
          <a:xfrm>
            <a:off x="3270214" y="5067300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Type</a:t>
            </a:r>
            <a:r>
              <a:rPr lang="ko-KR" altLang="en-US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en-US" altLang="ko-KR" b="0" i="0" dirty="0">
              <a:solidFill>
                <a:srgbClr val="5171FF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및 </a:t>
            </a:r>
            <a:r>
              <a:rPr lang="en-US" altLang="ko-KR" dirty="0" err="1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gdf</a:t>
            </a:r>
            <a:r>
              <a:rPr lang="en-US" altLang="ko-KR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1DC8994-2D36-D2C2-7E9F-4E33484ED2B1}"/>
              </a:ext>
            </a:extLst>
          </p:cNvPr>
          <p:cNvSpPr/>
          <p:nvPr/>
        </p:nvSpPr>
        <p:spPr>
          <a:xfrm>
            <a:off x="3149903" y="6179597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2C5F7E-EEC0-3FF1-772B-B6A87DAB4C40}"/>
              </a:ext>
            </a:extLst>
          </p:cNvPr>
          <p:cNvSpPr txBox="1"/>
          <p:nvPr/>
        </p:nvSpPr>
        <p:spPr>
          <a:xfrm>
            <a:off x="3284051" y="6235995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대중교통시설과</a:t>
            </a:r>
            <a:r>
              <a:rPr lang="en-US" altLang="ko-KR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공공주택 거리계산 </a:t>
            </a:r>
            <a:endParaRPr lang="ko-KR" altLang="en-US" dirty="0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7364C5A-E090-BA28-B18F-9F9F3FD15CCE}"/>
              </a:ext>
            </a:extLst>
          </p:cNvPr>
          <p:cNvCxnSpPr>
            <a:cxnSpLocks/>
          </p:cNvCxnSpPr>
          <p:nvPr/>
        </p:nvCxnSpPr>
        <p:spPr>
          <a:xfrm>
            <a:off x="9877395" y="5418679"/>
            <a:ext cx="1463236" cy="1416794"/>
          </a:xfrm>
          <a:prstGeom prst="straightConnector1">
            <a:avLst/>
          </a:prstGeom>
          <a:ln w="57150">
            <a:solidFill>
              <a:srgbClr val="C0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C4ED19B-04C7-3352-D2A5-9CB32B2948CF}"/>
              </a:ext>
            </a:extLst>
          </p:cNvPr>
          <p:cNvCxnSpPr>
            <a:cxnSpLocks/>
            <a:endCxn id="60" idx="2"/>
          </p:cNvCxnSpPr>
          <p:nvPr/>
        </p:nvCxnSpPr>
        <p:spPr>
          <a:xfrm flipV="1">
            <a:off x="9906000" y="4605744"/>
            <a:ext cx="1467277" cy="688683"/>
          </a:xfrm>
          <a:prstGeom prst="straightConnector1">
            <a:avLst/>
          </a:prstGeom>
          <a:ln w="57150">
            <a:solidFill>
              <a:srgbClr val="C0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그림 67">
            <a:extLst>
              <a:ext uri="{FF2B5EF4-FFF2-40B4-BE49-F238E27FC236}">
                <a16:creationId xmlns:a16="http://schemas.microsoft.com/office/drawing/2014/main" id="{557F2285-F89E-9D54-3F81-1853899E183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20" y="4672308"/>
            <a:ext cx="1004592" cy="1004592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00CB5C54-07CA-C6FB-3ED6-1886A2CBBDB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060" y="6103674"/>
            <a:ext cx="749971" cy="74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63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019609-CDA0-0533-507B-5E6420742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F98E4CB7-CF60-DB7B-9FAF-41539D07C2B7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D77E8A27-BB4D-62A0-2505-F2A879046614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95A9E3B5-B3DA-08A1-18FE-500636FDACBC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AA8F0F2A-EE39-18A9-2628-089998B901E6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12096152-6292-0AC3-585D-5F36FD93BE75}"/>
              </a:ext>
            </a:extLst>
          </p:cNvPr>
          <p:cNvSpPr txBox="1"/>
          <p:nvPr/>
        </p:nvSpPr>
        <p:spPr>
          <a:xfrm>
            <a:off x="969258" y="647700"/>
            <a:ext cx="16023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지역적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대중교통시설 접근성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6A1A93EF-758B-7C1E-00A5-394A2D714420}"/>
              </a:ext>
            </a:extLst>
          </p:cNvPr>
          <p:cNvSpPr/>
          <p:nvPr/>
        </p:nvSpPr>
        <p:spPr>
          <a:xfrm>
            <a:off x="1270371" y="1943099"/>
            <a:ext cx="7645029" cy="7696200"/>
          </a:xfrm>
          <a:prstGeom prst="roundRect">
            <a:avLst>
              <a:gd name="adj" fmla="val 4300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3D2D0AB-5BD4-5D44-E5C2-086E85A73335}"/>
              </a:ext>
            </a:extLst>
          </p:cNvPr>
          <p:cNvSpPr/>
          <p:nvPr/>
        </p:nvSpPr>
        <p:spPr>
          <a:xfrm>
            <a:off x="9512486" y="1943099"/>
            <a:ext cx="7645029" cy="7696201"/>
          </a:xfrm>
          <a:prstGeom prst="roundRect">
            <a:avLst>
              <a:gd name="adj" fmla="val 4300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BCC8BDA-9256-65D1-0610-ED95746D08C8}"/>
                  </a:ext>
                </a:extLst>
              </p:cNvPr>
              <p:cNvSpPr txBox="1"/>
              <p:nvPr/>
            </p:nvSpPr>
            <p:spPr>
              <a:xfrm>
                <a:off x="1191878" y="7946112"/>
                <a:ext cx="8242788" cy="15388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최근접 버스 정류장과의 거리 사이에는 상관관계가 없는 수준 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=−0.07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).</a:t>
                </a:r>
                <a:endParaRPr lang="en-US" altLang="ko-KR" sz="1600" dirty="0">
                  <a:solidFill>
                    <a:schemeClr val="tx1"/>
                  </a:solidFill>
                  <a:latin typeface="각진펜" panose="020B0600000101010101" charset="-127"/>
                  <a:ea typeface="각진펜" panose="020B0600000101010101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최근접 지하철과의 거리가 증가함에 따라 차량 활용 점수가 </a:t>
                </a:r>
                <a:b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</a:b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증가하는 양의 상관관계 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=0.56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지하철과의 거리가 멀어질수록 차량 활용을 많이 하는 경향이 있음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 </a:t>
                </a:r>
                <a:endParaRPr lang="en-US" altLang="ko-KR" sz="1600" dirty="0">
                  <a:solidFill>
                    <a:srgbClr val="5171FF"/>
                  </a:solidFill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BCC8BDA-9256-65D1-0610-ED95746D08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878" y="7946112"/>
                <a:ext cx="8242788" cy="1538883"/>
              </a:xfrm>
              <a:prstGeom prst="rect">
                <a:avLst/>
              </a:prstGeom>
              <a:blipFill>
                <a:blip r:embed="rId3"/>
                <a:stretch>
                  <a:fillRect b="-355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26">
            <a:extLst>
              <a:ext uri="{FF2B5EF4-FFF2-40B4-BE49-F238E27FC236}">
                <a16:creationId xmlns:a16="http://schemas.microsoft.com/office/drawing/2014/main" id="{61A773A1-736E-8377-5303-AC30DFD46F52}"/>
              </a:ext>
            </a:extLst>
          </p:cNvPr>
          <p:cNvSpPr txBox="1"/>
          <p:nvPr/>
        </p:nvSpPr>
        <p:spPr>
          <a:xfrm>
            <a:off x="1688354" y="2095500"/>
            <a:ext cx="6780377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</a:t>
            </a:r>
            <a:r>
              <a:rPr lang="ko-KR" altLang="en-US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최근접 버스정류장 </a:t>
            </a:r>
            <a:r>
              <a:rPr lang="en-US" altLang="ko-KR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&amp; </a:t>
            </a:r>
            <a:r>
              <a:rPr lang="ko-KR" altLang="en-US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지하철간 거리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b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활용 점수</a:t>
            </a:r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A58ED70-7A3B-626D-345B-D155B823A9C2}"/>
                  </a:ext>
                </a:extLst>
              </p:cNvPr>
              <p:cNvSpPr txBox="1"/>
              <p:nvPr/>
            </p:nvSpPr>
            <p:spPr>
              <a:xfrm>
                <a:off x="9372602" y="7946112"/>
                <a:ext cx="8084129" cy="1908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최근접 버스 정류장과의 거리가 증가함에 따라 차량 활용 점수가 </a:t>
                </a:r>
                <a:br>
                  <a:rPr lang="en-US" altLang="ko-KR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</a:b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감소</a:t>
                </a:r>
                <a:r>
                  <a:rPr lang="ko-KR" altLang="en-US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하는 명확한 음의 상관관계 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각진펜" panose="020B0600000101010101" charset="-127"/>
                      </a:rPr>
                      <m:t>=−0.63</m:t>
                    </m:r>
                  </m:oMath>
                </a14:m>
                <a:r>
                  <a:rPr lang="en-US" altLang="ko-KR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를</a:t>
                </a:r>
                <a:r>
                  <a:rPr lang="ko-KR" altLang="en-US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 가짐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endParaRPr lang="en-US" altLang="ko-KR" sz="1600" dirty="0">
                  <a:latin typeface="각진펜" panose="020B0600000101010101" charset="-127"/>
                  <a:ea typeface="각진펜" panose="020B0600000101010101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최근접 지하철과의 거리 사이에는 상관관계가 없는 수준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각진펜" panose="020B0600000101010101" charset="-127"/>
                      </a:rPr>
                      <m:t>=0.11</m:t>
                    </m:r>
                  </m:oMath>
                </a14:m>
                <a:r>
                  <a:rPr lang="en-US" altLang="ko-KR" sz="1600" dirty="0">
                    <a:solidFill>
                      <a:schemeClr val="tx1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).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버스정류장과의 거리가 멀어질수록 차량 활용을 적게 하는 경향이 있음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 </a:t>
                </a:r>
                <a:endParaRPr lang="en-US" altLang="ko-KR" sz="1600" dirty="0">
                  <a:solidFill>
                    <a:srgbClr val="5171FF"/>
                  </a:solidFill>
                  <a:latin typeface="각진펜" panose="020B0600000101010101" charset="-127"/>
                  <a:ea typeface="각진펜" panose="020B0600000101010101" charset="-127"/>
                </a:endParaRPr>
              </a:p>
              <a:p>
                <a:pPr lvl="1">
                  <a:lnSpc>
                    <a:spcPct val="150000"/>
                  </a:lnSpc>
                </a:pPr>
                <a:endParaRPr lang="en-US" altLang="ko-KR" sz="1600" dirty="0">
                  <a:solidFill>
                    <a:schemeClr val="tx1"/>
                  </a:solidFill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A58ED70-7A3B-626D-345B-D155B823A9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2602" y="7946112"/>
                <a:ext cx="8084129" cy="190821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26">
            <a:extLst>
              <a:ext uri="{FF2B5EF4-FFF2-40B4-BE49-F238E27FC236}">
                <a16:creationId xmlns:a16="http://schemas.microsoft.com/office/drawing/2014/main" id="{7A65A00B-FC37-2C38-1EDC-74EC8421F0F7}"/>
              </a:ext>
            </a:extLst>
          </p:cNvPr>
          <p:cNvSpPr txBox="1"/>
          <p:nvPr/>
        </p:nvSpPr>
        <p:spPr>
          <a:xfrm>
            <a:off x="10250230" y="2095500"/>
            <a:ext cx="6073109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</a:t>
            </a:r>
            <a:r>
              <a:rPr lang="ko-KR" altLang="en-US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최근접 버스정류장 </a:t>
            </a:r>
            <a:r>
              <a:rPr lang="en-US" altLang="ko-KR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&amp; </a:t>
            </a:r>
            <a:r>
              <a:rPr lang="ko-KR" altLang="en-US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지하철간 거리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endParaRPr lang="en-US" altLang="ko-KR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활용 점수</a:t>
            </a:r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E2224C-38DE-0D65-9774-6067CE9EBD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5438" y="2794159"/>
            <a:ext cx="6711387" cy="2493405"/>
          </a:xfrm>
          <a:prstGeom prst="roundRect">
            <a:avLst>
              <a:gd name="adj" fmla="val 8914"/>
            </a:avLst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CCA020E-5A90-7A36-4EC0-BD53242EDC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5438" y="5358969"/>
            <a:ext cx="6706211" cy="2493405"/>
          </a:xfrm>
          <a:prstGeom prst="roundRect">
            <a:avLst>
              <a:gd name="adj" fmla="val 5855"/>
            </a:avLst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60849B8-C8BF-4F52-1855-B12F7B5679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31092" y="2794158"/>
            <a:ext cx="6711387" cy="2493405"/>
          </a:xfrm>
          <a:prstGeom prst="roundRect">
            <a:avLst>
              <a:gd name="adj" fmla="val 7124"/>
            </a:avLst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7FF812B-7844-8E18-C803-783F91EC59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36268" y="5409891"/>
            <a:ext cx="6706211" cy="2493405"/>
          </a:xfrm>
          <a:prstGeom prst="roundRect">
            <a:avLst>
              <a:gd name="adj" fmla="val 7124"/>
            </a:avLst>
          </a:prstGeom>
        </p:spPr>
      </p:pic>
    </p:spTree>
    <p:extLst>
      <p:ext uri="{BB962C8B-B14F-4D97-AF65-F5344CB8AC3E}">
        <p14:creationId xmlns:p14="http://schemas.microsoft.com/office/powerpoint/2010/main" val="3436353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808AE4-6F60-D02E-0F2B-107F3AD57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ADABFEB1-57EA-A724-D973-099EE42FC8D6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DE5E75CD-FC00-4FE0-F512-4A2DDCBE76DE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F98A1583-26A3-6285-E1DD-4E3B75FB9402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1F7AF25F-F3FF-65BE-30C8-C11AD8C48F69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10C5EAB0-EE23-DC8A-B08A-6EAAF97C5851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교통적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교통 네트워크 혼잡도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57" name="TextBox 26">
            <a:extLst>
              <a:ext uri="{FF2B5EF4-FFF2-40B4-BE49-F238E27FC236}">
                <a16:creationId xmlns:a16="http://schemas.microsoft.com/office/drawing/2014/main" id="{70C88770-90AD-6C28-2741-A856216C5F6D}"/>
              </a:ext>
            </a:extLst>
          </p:cNvPr>
          <p:cNvSpPr txBox="1"/>
          <p:nvPr/>
        </p:nvSpPr>
        <p:spPr>
          <a:xfrm>
            <a:off x="10837781" y="8724900"/>
            <a:ext cx="5901676" cy="884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도로 용량 및 교통량에 기반한</a:t>
            </a:r>
            <a:endParaRPr lang="en-US" altLang="ko-KR" sz="2000" b="1" dirty="0"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도로별 혼잡도</a:t>
            </a:r>
            <a:r>
              <a:rPr lang="en-US" altLang="ko-KR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(V/C)</a:t>
            </a: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계산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003B6EEA-731F-383F-CC5A-41218F5A915B}"/>
              </a:ext>
            </a:extLst>
          </p:cNvPr>
          <p:cNvSpPr/>
          <p:nvPr/>
        </p:nvSpPr>
        <p:spPr>
          <a:xfrm rot="5400000">
            <a:off x="8645313" y="4101195"/>
            <a:ext cx="3131937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8387408-1F3D-0721-B2FC-B86A38C2B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8617" y="2095500"/>
            <a:ext cx="5703278" cy="3770753"/>
          </a:xfrm>
          <a:prstGeom prst="roundRect">
            <a:avLst/>
          </a:prstGeom>
        </p:spPr>
      </p:pic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84880411-F4EF-DE04-182D-1CA910D154E8}"/>
              </a:ext>
            </a:extLst>
          </p:cNvPr>
          <p:cNvCxnSpPr>
            <a:cxnSpLocks/>
          </p:cNvCxnSpPr>
          <p:nvPr/>
        </p:nvCxnSpPr>
        <p:spPr>
          <a:xfrm flipH="1">
            <a:off x="11161696" y="3158633"/>
            <a:ext cx="4159419" cy="2594467"/>
          </a:xfrm>
          <a:prstGeom prst="line">
            <a:avLst/>
          </a:prstGeom>
          <a:ln w="3810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21AABDF5-98A1-97F2-668F-B3A2D1FCF645}"/>
              </a:ext>
            </a:extLst>
          </p:cNvPr>
          <p:cNvCxnSpPr>
            <a:cxnSpLocks/>
          </p:cNvCxnSpPr>
          <p:nvPr/>
        </p:nvCxnSpPr>
        <p:spPr>
          <a:xfrm>
            <a:off x="16287699" y="4076700"/>
            <a:ext cx="240322" cy="1981200"/>
          </a:xfrm>
          <a:prstGeom prst="line">
            <a:avLst/>
          </a:prstGeom>
          <a:ln w="3810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90A892F-C9E0-3B3A-F8E1-C68E0515484F}"/>
              </a:ext>
            </a:extLst>
          </p:cNvPr>
          <p:cNvSpPr/>
          <p:nvPr/>
        </p:nvSpPr>
        <p:spPr>
          <a:xfrm>
            <a:off x="15216915" y="3151569"/>
            <a:ext cx="1070784" cy="1091588"/>
          </a:xfrm>
          <a:prstGeom prst="roundRect">
            <a:avLst/>
          </a:prstGeom>
          <a:noFill/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DCCEAD12-B4E4-4A2C-4151-4E0E2D119443}"/>
              </a:ext>
            </a:extLst>
          </p:cNvPr>
          <p:cNvSpPr/>
          <p:nvPr/>
        </p:nvSpPr>
        <p:spPr>
          <a:xfrm>
            <a:off x="10902828" y="5676003"/>
            <a:ext cx="5669067" cy="297269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01DD49EC-A897-AA23-F3D7-3A99755CA22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488" y="4162545"/>
            <a:ext cx="677611" cy="677611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9B45BE72-6BC6-3C28-5BB0-7880B68DE47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749247" y="5313928"/>
            <a:ext cx="685799" cy="17165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B714EB-2712-95F3-7E5F-CB6D0602455E}"/>
                  </a:ext>
                </a:extLst>
              </p:cNvPr>
              <p:cNvSpPr txBox="1"/>
              <p:nvPr/>
            </p:nvSpPr>
            <p:spPr>
              <a:xfrm>
                <a:off x="11262372" y="6664685"/>
                <a:ext cx="5067093" cy="5927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𝑐𝑜𝑛𝑔𝑒𝑠𝑡𝑖𝑜𝑛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ko-KR" altLang="en-US" b="0" i="1">
                          <a:latin typeface="Cambria Math" panose="02040503050406030204" pitchFamily="18" charset="0"/>
                        </a:rPr>
                        <m:t>혼</m:t>
                      </m:r>
                      <m:r>
                        <a:rPr lang="ko-KR" altLang="en-US" b="0" i="1" smtClean="0">
                          <a:latin typeface="Cambria Math" panose="02040503050406030204" pitchFamily="18" charset="0"/>
                        </a:rPr>
                        <m:t>잡</m:t>
                      </m:r>
                      <m:r>
                        <a:rPr lang="ko-KR" altLang="en-US" b="0" i="1">
                          <a:latin typeface="Cambria Math" panose="02040503050406030204" pitchFamily="18" charset="0"/>
                        </a:rPr>
                        <m:t>도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)= </m:t>
                      </m:r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b="0" i="1">
                              <a:latin typeface="Cambria Math" panose="02040503050406030204" pitchFamily="18" charset="0"/>
                            </a:rPr>
                            <m:t>전</m:t>
                          </m:r>
                          <m:r>
                            <a:rPr lang="ko-KR" altLang="en-US" b="0" i="1" smtClean="0">
                              <a:latin typeface="Cambria Math" panose="02040503050406030204" pitchFamily="18" charset="0"/>
                            </a:rPr>
                            <m:t>체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ko-KR" altLang="en-US" b="0" i="1">
                              <a:latin typeface="Cambria Math" panose="02040503050406030204" pitchFamily="18" charset="0"/>
                            </a:rPr>
                            <m:t>교</m:t>
                          </m:r>
                          <m:r>
                            <a:rPr lang="ko-KR" altLang="en-US" b="0" i="1" smtClean="0">
                              <a:latin typeface="Cambria Math" panose="02040503050406030204" pitchFamily="18" charset="0"/>
                            </a:rPr>
                            <m:t>통</m:t>
                          </m:r>
                          <m:r>
                            <a:rPr lang="ko-KR" altLang="en-US" b="0" i="1">
                              <a:latin typeface="Cambria Math" panose="02040503050406030204" pitchFamily="18" charset="0"/>
                            </a:rPr>
                            <m:t>량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𝐴𝐿𝐿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𝐴𝐴𝐷𝑇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ko-KR" altLang="en-US" b="0" i="1">
                              <a:latin typeface="Cambria Math" panose="02040503050406030204" pitchFamily="18" charset="0"/>
                            </a:rPr>
                            <m:t>도</m:t>
                          </m:r>
                          <m:r>
                            <a:rPr lang="ko-KR" altLang="en-US" b="0" i="1" smtClean="0">
                              <a:latin typeface="Cambria Math" panose="02040503050406030204" pitchFamily="18" charset="0"/>
                            </a:rPr>
                            <m:t>로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ko-KR" altLang="en-US" b="0" i="1">
                              <a:latin typeface="Cambria Math" panose="02040503050406030204" pitchFamily="18" charset="0"/>
                            </a:rPr>
                            <m:t>용</m:t>
                          </m:r>
                          <m:r>
                            <a:rPr lang="ko-KR" altLang="en-US" b="0" i="1" smtClean="0">
                              <a:latin typeface="Cambria Math" panose="02040503050406030204" pitchFamily="18" charset="0"/>
                            </a:rPr>
                            <m:t>량</m:t>
                          </m:r>
                        </m:den>
                      </m:f>
                    </m:oMath>
                  </m:oMathPara>
                </a14:m>
                <a:endParaRPr lang="ko-KR" altLang="en-US" i="1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B714EB-2712-95F3-7E5F-CB6D060245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62372" y="6664685"/>
                <a:ext cx="5067093" cy="59279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56209D-AB15-45E1-501F-4987031806DF}"/>
                  </a:ext>
                </a:extLst>
              </p:cNvPr>
              <p:cNvSpPr txBox="1"/>
              <p:nvPr/>
            </p:nvSpPr>
            <p:spPr>
              <a:xfrm>
                <a:off x="11351699" y="7504489"/>
                <a:ext cx="4686796" cy="5018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ko-KR" altLang="en-US" sz="1600" b="0" i="1" smtClean="0">
                        <a:latin typeface="Cambria Math" panose="02040503050406030204" pitchFamily="18" charset="0"/>
                      </a:rPr>
                      <m:t>도</m:t>
                    </m:r>
                    <m:r>
                      <a:rPr lang="ko-KR" altLang="en-US" sz="1600" b="0" i="1">
                        <a:latin typeface="Cambria Math" panose="02040503050406030204" pitchFamily="18" charset="0"/>
                      </a:rPr>
                      <m:t>로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600" b="0" i="1" smtClean="0">
                        <a:latin typeface="Cambria Math" panose="02040503050406030204" pitchFamily="18" charset="0"/>
                      </a:rPr>
                      <m:t>용</m:t>
                    </m:r>
                    <m:r>
                      <a:rPr lang="ko-KR" altLang="en-US" sz="1600" b="0" i="1">
                        <a:latin typeface="Cambria Math" panose="02040503050406030204" pitchFamily="18" charset="0"/>
                      </a:rPr>
                      <m:t>량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ko-KR" altLang="en-US" sz="1600" dirty="0"/>
                  <a:t>차로당 용량</a:t>
                </a:r>
                <a:r>
                  <a:rPr lang="en-US" altLang="ko-KR" sz="1600" i="1" dirty="0"/>
                  <a:t>(</a:t>
                </a:r>
                <a14:m>
                  <m:oMath xmlns:m="http://schemas.openxmlformats.org/officeDocument/2006/math">
                    <m:r>
                      <a:rPr lang="en-US" altLang="ko-KR" sz="1600" b="0" i="1">
                        <a:latin typeface="Cambria Math" panose="02040503050406030204" pitchFamily="18" charset="0"/>
                      </a:rPr>
                      <m:t>𝑐𝑎𝑝𝑎𝑐𝑖𝑡𝑦</m:t>
                    </m:r>
                    <m:r>
                      <a:rPr lang="en-US" altLang="ko-KR" sz="1600" b="0" i="1">
                        <a:latin typeface="Cambria Math" panose="02040503050406030204" pitchFamily="18" charset="0"/>
                      </a:rPr>
                      <m:t>_</m:t>
                    </m:r>
                    <m:r>
                      <a:rPr lang="en-US" altLang="ko-KR" sz="1600" b="0" i="1">
                        <a:latin typeface="Cambria Math" panose="02040503050406030204" pitchFamily="18" charset="0"/>
                      </a:rPr>
                      <m:t>𝑝𝑒𝑟</m:t>
                    </m:r>
                    <m:r>
                      <a:rPr lang="en-US" altLang="ko-KR" sz="1600" b="0" i="1">
                        <a:latin typeface="Cambria Math" panose="02040503050406030204" pitchFamily="18" charset="0"/>
                      </a:rPr>
                      <m:t>_</m:t>
                    </m:r>
                    <m:r>
                      <a:rPr lang="en-US" altLang="ko-KR" sz="1600" b="0" i="1">
                        <a:latin typeface="Cambria Math" panose="02040503050406030204" pitchFamily="18" charset="0"/>
                      </a:rPr>
                      <m:t>𝑙𝑎𝑛𝑒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ko-KR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600" i="1" dirty="0"/>
                  <a:t> </a:t>
                </a:r>
                <a:br>
                  <a:rPr lang="en-US" altLang="ko-KR" sz="1600" i="1" dirty="0"/>
                </a:br>
                <a14:m>
                  <m:oMath xmlns:m="http://schemas.openxmlformats.org/officeDocument/2006/math">
                    <m:r>
                      <a:rPr lang="ko-KR" altLang="en-US" sz="1600" b="0" i="1" dirty="0" smtClean="0">
                        <a:latin typeface="Cambria Math" panose="02040503050406030204" pitchFamily="18" charset="0"/>
                      </a:rPr>
                      <m:t>차</m:t>
                    </m:r>
                    <m:r>
                      <a:rPr lang="ko-KR" altLang="en-US" sz="1600" b="0" i="1" dirty="0">
                        <a:latin typeface="Cambria Math" panose="02040503050406030204" pitchFamily="18" charset="0"/>
                      </a:rPr>
                      <m:t>로</m:t>
                    </m:r>
                    <m:r>
                      <a:rPr lang="en-US" altLang="ko-KR" sz="16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600" b="0" i="1" dirty="0">
                        <a:latin typeface="Cambria Math" panose="02040503050406030204" pitchFamily="18" charset="0"/>
                      </a:rPr>
                      <m:t>수</m:t>
                    </m:r>
                    <m:d>
                      <m:dPr>
                        <m:ctrlPr>
                          <a:rPr lang="en-US" altLang="ko-KR" sz="16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>
                            <a:latin typeface="Cambria Math" panose="02040503050406030204" pitchFamily="18" charset="0"/>
                          </a:rPr>
                          <m:t>𝑙𝑎𝑛𝑒</m:t>
                        </m:r>
                      </m:e>
                    </m:d>
                    <m:r>
                      <a:rPr lang="en-US" altLang="ko-KR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600" dirty="0">
                    <a:latin typeface="+mn-ea"/>
                  </a:rPr>
                  <a:t>보</a:t>
                </a:r>
                <a:r>
                  <a:rPr lang="ko-KR" altLang="en-US" sz="1600" dirty="0"/>
                  <a:t>정된 도로 길이</a:t>
                </a:r>
                <a14:m>
                  <m:oMath xmlns:m="http://schemas.openxmlformats.org/officeDocument/2006/math">
                    <m:r>
                      <a:rPr lang="en-US" altLang="ko-KR" sz="160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1600" b="0" i="1" dirty="0" err="1" smtClean="0">
                        <a:latin typeface="Cambria Math" panose="02040503050406030204" pitchFamily="18" charset="0"/>
                      </a:rPr>
                      <m:t>𝑎𝑑𝑗𝑢𝑠𝑡𝑒𝑑</m:t>
                    </m:r>
                    <m:r>
                      <a:rPr lang="en-US" altLang="ko-KR" sz="1600" b="0" i="1" dirty="0" err="1" smtClean="0">
                        <a:latin typeface="Cambria Math" panose="02040503050406030204" pitchFamily="18" charset="0"/>
                      </a:rPr>
                      <m:t>_</m:t>
                    </m:r>
                    <m:r>
                      <a:rPr lang="en-US" altLang="ko-KR" sz="1600" b="0" i="1" dirty="0" err="1" smtClean="0">
                        <a:latin typeface="Cambria Math" panose="02040503050406030204" pitchFamily="18" charset="0"/>
                      </a:rPr>
                      <m:t>𝑙𝑒𝑛𝑔𝑡h</m:t>
                    </m:r>
                    <m:r>
                      <a:rPr lang="en-US" altLang="ko-KR" sz="1600" b="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ko-KR" altLang="en-US" sz="1600" i="1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56209D-AB15-45E1-501F-4987031806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51699" y="7504489"/>
                <a:ext cx="4686796" cy="501804"/>
              </a:xfrm>
              <a:prstGeom prst="rect">
                <a:avLst/>
              </a:prstGeom>
              <a:blipFill>
                <a:blip r:embed="rId7"/>
                <a:stretch>
                  <a:fillRect l="-2081" t="-13415" r="-1170" b="-2317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그림 38">
            <a:extLst>
              <a:ext uri="{FF2B5EF4-FFF2-40B4-BE49-F238E27FC236}">
                <a16:creationId xmlns:a16="http://schemas.microsoft.com/office/drawing/2014/main" id="{8AB34FD6-4981-9D1C-B9B8-5CCD5D78F09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048668" y="5312315"/>
            <a:ext cx="685799" cy="17165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EAB5A65F-636C-BC96-5D6E-FD4E6D88C354}"/>
                  </a:ext>
                </a:extLst>
              </p:cNvPr>
              <p:cNvSpPr txBox="1"/>
              <p:nvPr/>
            </p:nvSpPr>
            <p:spPr>
              <a:xfrm>
                <a:off x="11313599" y="8092997"/>
                <a:ext cx="4996944" cy="25090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ko-KR" altLang="en-US" sz="1600" b="0" i="1" smtClean="0">
                          <a:latin typeface="Cambria Math" panose="02040503050406030204" pitchFamily="18" charset="0"/>
                        </a:rPr>
                        <m:t>보정</m:t>
                      </m:r>
                      <m:r>
                        <a:rPr lang="ko-KR" altLang="en-US" sz="1600" b="0" i="1">
                          <a:latin typeface="Cambria Math" panose="02040503050406030204" pitchFamily="18" charset="0"/>
                        </a:rPr>
                        <m:t>된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ko-KR" altLang="en-US" sz="1600" b="0" i="1">
                          <a:latin typeface="Cambria Math" panose="02040503050406030204" pitchFamily="18" charset="0"/>
                        </a:rPr>
                        <m:t>도</m:t>
                      </m:r>
                      <m:r>
                        <a:rPr lang="ko-KR" altLang="en-US" sz="1600" b="0" i="1" smtClean="0">
                          <a:latin typeface="Cambria Math" panose="02040503050406030204" pitchFamily="18" charset="0"/>
                        </a:rPr>
                        <m:t>로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ko-KR" altLang="en-US" sz="1600" b="0" i="1">
                          <a:latin typeface="Cambria Math" panose="02040503050406030204" pitchFamily="18" charset="0"/>
                        </a:rPr>
                        <m:t>길</m:t>
                      </m:r>
                      <m:r>
                        <a:rPr lang="ko-KR" altLang="en-US" sz="1600" b="0" i="1" smtClean="0">
                          <a:latin typeface="Cambria Math" panose="02040503050406030204" pitchFamily="18" charset="0"/>
                        </a:rPr>
                        <m:t>이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</a:rPr>
                                <m:t>𝑟𝑜𝑎𝑑</m:t>
                              </m:r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</a:rPr>
                                <m:t>𝑙𝑒𝑛𝑔𝑡h</m:t>
                              </m:r>
                            </m:e>
                          </m:d>
                        </m:e>
                      </m:func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en-US" altLang="ko-KR" sz="1600" b="0" i="0" smtClean="0">
                          <a:latin typeface="Cambria Math" panose="02040503050406030204" pitchFamily="18" charset="0"/>
                        </a:rPr>
                        <m:t>min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⁡_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𝑙𝑒𝑛𝑔𝑡h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ko-KR" altLang="en-US" sz="1600" i="1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EAB5A65F-636C-BC96-5D6E-FD4E6D88C3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3599" y="8092997"/>
                <a:ext cx="4996944" cy="250903"/>
              </a:xfrm>
              <a:prstGeom prst="rect">
                <a:avLst/>
              </a:prstGeom>
              <a:blipFill>
                <a:blip r:embed="rId8"/>
                <a:stretch>
                  <a:fillRect t="-12195" r="-854" b="-3170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TextBox 42">
            <a:extLst>
              <a:ext uri="{FF2B5EF4-FFF2-40B4-BE49-F238E27FC236}">
                <a16:creationId xmlns:a16="http://schemas.microsoft.com/office/drawing/2014/main" id="{EBD312A1-5C53-5A4E-1298-37FB7AF127A3}"/>
              </a:ext>
            </a:extLst>
          </p:cNvPr>
          <p:cNvSpPr txBox="1"/>
          <p:nvPr/>
        </p:nvSpPr>
        <p:spPr>
          <a:xfrm>
            <a:off x="1997091" y="9123865"/>
            <a:ext cx="73213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▲ 참고 용량 값의 근거 </a:t>
            </a:r>
            <a: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: </a:t>
            </a:r>
            <a:b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</a:br>
            <a: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HCM, 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국토교통부 설계기준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, 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국내 연구 </a:t>
            </a:r>
            <a:r>
              <a:rPr lang="ko-KR" altLang="en-US" sz="1600" b="1" dirty="0" err="1">
                <a:solidFill>
                  <a:schemeClr val="bg1">
                    <a:lumMod val="50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통용값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8ACAD4C5-8376-8271-2D6A-85BB45D3B1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10823" y="6998622"/>
            <a:ext cx="2743200" cy="2052975"/>
          </a:xfrm>
          <a:prstGeom prst="roundRect">
            <a:avLst>
              <a:gd name="adj" fmla="val 5194"/>
            </a:avLst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24163C08-8BAF-93F8-0137-E803B9FAD15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339006" y="5312316"/>
            <a:ext cx="685799" cy="1716544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CFD59174-5B7A-4521-90E5-8D45E3BAA6E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993283" y="5312316"/>
            <a:ext cx="685799" cy="1716544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8FB6DD8-8B90-A65E-294C-5C5FFD079F37}"/>
              </a:ext>
            </a:extLst>
          </p:cNvPr>
          <p:cNvSpPr/>
          <p:nvPr/>
        </p:nvSpPr>
        <p:spPr>
          <a:xfrm>
            <a:off x="1611704" y="2353891"/>
            <a:ext cx="3468684" cy="4359429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040A412F-6BC4-BC95-A4AA-27F44B3606AF}"/>
              </a:ext>
            </a:extLst>
          </p:cNvPr>
          <p:cNvSpPr/>
          <p:nvPr/>
        </p:nvSpPr>
        <p:spPr>
          <a:xfrm>
            <a:off x="6138159" y="2353890"/>
            <a:ext cx="3379473" cy="4359427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6">
            <a:extLst>
              <a:ext uri="{FF2B5EF4-FFF2-40B4-BE49-F238E27FC236}">
                <a16:creationId xmlns:a16="http://schemas.microsoft.com/office/drawing/2014/main" id="{3AC121FA-D9D9-72C3-8E27-15C727B1EAC8}"/>
              </a:ext>
            </a:extLst>
          </p:cNvPr>
          <p:cNvSpPr txBox="1"/>
          <p:nvPr/>
        </p:nvSpPr>
        <p:spPr>
          <a:xfrm>
            <a:off x="762000" y="2520030"/>
            <a:ext cx="50505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상세도로망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D165EA9-4F7A-3ABF-1AA2-1FF2D9393788}"/>
              </a:ext>
            </a:extLst>
          </p:cNvPr>
          <p:cNvSpPr/>
          <p:nvPr/>
        </p:nvSpPr>
        <p:spPr>
          <a:xfrm>
            <a:off x="1997091" y="3014931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551AFE-6183-1444-F094-DA2322946E19}"/>
              </a:ext>
            </a:extLst>
          </p:cNvPr>
          <p:cNvSpPr txBox="1"/>
          <p:nvPr/>
        </p:nvSpPr>
        <p:spPr>
          <a:xfrm>
            <a:off x="2144134" y="3269383"/>
            <a:ext cx="2444840" cy="473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결측치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제거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C4D27-DEE6-72FE-41C0-A0D2EB080DA1}"/>
              </a:ext>
            </a:extLst>
          </p:cNvPr>
          <p:cNvSpPr/>
          <p:nvPr/>
        </p:nvSpPr>
        <p:spPr>
          <a:xfrm>
            <a:off x="2009986" y="4255991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64E026-053F-0A06-DA27-4C991536E4B7}"/>
              </a:ext>
            </a:extLst>
          </p:cNvPr>
          <p:cNvSpPr txBox="1"/>
          <p:nvPr/>
        </p:nvSpPr>
        <p:spPr>
          <a:xfrm>
            <a:off x="2130297" y="4277481"/>
            <a:ext cx="2444840" cy="967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Type</a:t>
            </a:r>
            <a:r>
              <a:rPr lang="ko-KR" altLang="en-US" sz="2000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en-US" altLang="ko-KR" sz="2000" b="0" i="0" dirty="0">
              <a:solidFill>
                <a:srgbClr val="5171FF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및 </a:t>
            </a:r>
            <a:r>
              <a:rPr lang="en-US" altLang="ko-KR" sz="2000" dirty="0" err="1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gdf</a:t>
            </a:r>
            <a:r>
              <a:rPr lang="en-US" altLang="ko-KR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ko-KR" altLang="en-US" sz="20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5735306-A029-152A-8D9D-2EC507AE5134}"/>
              </a:ext>
            </a:extLst>
          </p:cNvPr>
          <p:cNvSpPr/>
          <p:nvPr/>
        </p:nvSpPr>
        <p:spPr>
          <a:xfrm>
            <a:off x="2009986" y="5447403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7ED180C-AE38-623E-2BBE-31B9F38FF2E6}"/>
              </a:ext>
            </a:extLst>
          </p:cNvPr>
          <p:cNvSpPr txBox="1"/>
          <p:nvPr/>
        </p:nvSpPr>
        <p:spPr>
          <a:xfrm>
            <a:off x="2144134" y="5425456"/>
            <a:ext cx="2444840" cy="977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분석을 위한 </a:t>
            </a:r>
            <a:endParaRPr lang="en-US" altLang="ko-KR" sz="20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열 순서 변경</a:t>
            </a:r>
            <a:endParaRPr lang="ko-KR" altLang="en-US" sz="2000" dirty="0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0AABC574-1D69-50F7-7B84-4A48469B4C13}"/>
              </a:ext>
            </a:extLst>
          </p:cNvPr>
          <p:cNvSpPr txBox="1"/>
          <p:nvPr/>
        </p:nvSpPr>
        <p:spPr>
          <a:xfrm>
            <a:off x="6090548" y="2520030"/>
            <a:ext cx="3450343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추정교통량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52E7CAC-ADF3-65FB-272B-87485BE68074}"/>
              </a:ext>
            </a:extLst>
          </p:cNvPr>
          <p:cNvSpPr/>
          <p:nvPr/>
        </p:nvSpPr>
        <p:spPr>
          <a:xfrm>
            <a:off x="6458080" y="3018307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1EAFEBD-46B1-D5A3-0117-F536727F3A54}"/>
              </a:ext>
            </a:extLst>
          </p:cNvPr>
          <p:cNvSpPr txBox="1"/>
          <p:nvPr/>
        </p:nvSpPr>
        <p:spPr>
          <a:xfrm>
            <a:off x="6605123" y="3048643"/>
            <a:ext cx="2444840" cy="977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링크 코드 활용</a:t>
            </a:r>
            <a:endParaRPr lang="en-US" altLang="ko-KR" sz="20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Mapping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1697539-E8F1-255A-0B21-75108123085E}"/>
              </a:ext>
            </a:extLst>
          </p:cNvPr>
          <p:cNvSpPr/>
          <p:nvPr/>
        </p:nvSpPr>
        <p:spPr>
          <a:xfrm>
            <a:off x="6470975" y="4259367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1A77FEB-9AEA-060D-6990-634DFB5F8F90}"/>
              </a:ext>
            </a:extLst>
          </p:cNvPr>
          <p:cNvSpPr txBox="1"/>
          <p:nvPr/>
        </p:nvSpPr>
        <p:spPr>
          <a:xfrm>
            <a:off x="6605123" y="4252276"/>
            <a:ext cx="2444840" cy="977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Type</a:t>
            </a:r>
            <a:r>
              <a:rPr lang="ko-KR" altLang="en-US" sz="2000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en-US" altLang="ko-KR" sz="2000" b="0" i="0" dirty="0">
              <a:solidFill>
                <a:srgbClr val="5171FF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및 </a:t>
            </a:r>
            <a:r>
              <a:rPr lang="en-US" altLang="ko-KR" sz="2000" dirty="0" err="1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gdf</a:t>
            </a:r>
            <a:r>
              <a:rPr lang="en-US" altLang="ko-KR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ko-KR" altLang="en-US" sz="2000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ADF7C26-0386-3DBC-327C-9BE00C8FF064}"/>
              </a:ext>
            </a:extLst>
          </p:cNvPr>
          <p:cNvSpPr/>
          <p:nvPr/>
        </p:nvSpPr>
        <p:spPr>
          <a:xfrm>
            <a:off x="6470975" y="5450779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7D84B7-BA3B-5B13-32FB-52B39955654B}"/>
              </a:ext>
            </a:extLst>
          </p:cNvPr>
          <p:cNvSpPr txBox="1"/>
          <p:nvPr/>
        </p:nvSpPr>
        <p:spPr>
          <a:xfrm>
            <a:off x="6605123" y="5428832"/>
            <a:ext cx="2444840" cy="977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분석을 위한 </a:t>
            </a:r>
            <a:endParaRPr lang="en-US" altLang="ko-KR" sz="20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열 순서 변경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504601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4D34B8-3E7E-04D6-6E41-A0D9B4B9C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F1A0560C-FEAE-B2B8-1FA2-BD56A5238125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26D78297-7201-141D-16B8-6446EDDC0937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512D4391-7538-3685-BFBA-8A69E44AA8B4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124FBDF4-9F51-3D63-262F-947C5563A2B7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2BF8FCDE-4E5A-D405-5DBD-836880BC0F48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28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교통적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특성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교통 네트워크 혼잡도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9" name="Picture 2" descr="그리드 패턴 PNG 이미지">
            <a:extLst>
              <a:ext uri="{FF2B5EF4-FFF2-40B4-BE49-F238E27FC236}">
                <a16:creationId xmlns:a16="http://schemas.microsoft.com/office/drawing/2014/main" id="{BA0B2B83-9FE5-6A31-2002-F272197525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283" b="45161"/>
          <a:stretch/>
        </p:blipFill>
        <p:spPr bwMode="auto">
          <a:xfrm>
            <a:off x="3245635" y="3355142"/>
            <a:ext cx="3048000" cy="2697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D473429B-40C7-5496-243A-080F1742726D}"/>
              </a:ext>
            </a:extLst>
          </p:cNvPr>
          <p:cNvSpPr/>
          <p:nvPr/>
        </p:nvSpPr>
        <p:spPr>
          <a:xfrm>
            <a:off x="4232625" y="4372156"/>
            <a:ext cx="954440" cy="943226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2D5BA3F-3845-1855-1AFF-3EED674D5731}"/>
              </a:ext>
            </a:extLst>
          </p:cNvPr>
          <p:cNvSpPr/>
          <p:nvPr/>
        </p:nvSpPr>
        <p:spPr>
          <a:xfrm>
            <a:off x="3292998" y="3355142"/>
            <a:ext cx="2844627" cy="2851272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4F996F7-33C0-A822-24D0-B8ACD9FDD403}"/>
              </a:ext>
            </a:extLst>
          </p:cNvPr>
          <p:cNvSpPr/>
          <p:nvPr/>
        </p:nvSpPr>
        <p:spPr>
          <a:xfrm>
            <a:off x="3775425" y="3920413"/>
            <a:ext cx="1882839" cy="1828801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C865F72C-4F4B-3433-75A3-90A8144F9D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969" y="4245917"/>
            <a:ext cx="719058" cy="719058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4A87328E-C314-3DA2-A2AE-9801A34B2B6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77845">
            <a:off x="4633754" y="4118610"/>
            <a:ext cx="790384" cy="719058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0184A29D-7733-EF2B-9B20-FA23149F115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6722">
            <a:off x="4389553" y="3695286"/>
            <a:ext cx="778530" cy="71905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0667405-8322-1A17-1639-847D273F669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025" y="4372156"/>
            <a:ext cx="651114" cy="65111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FB081C7-6797-0053-89D5-D9585D5CC20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73" t="40226"/>
          <a:stretch/>
        </p:blipFill>
        <p:spPr>
          <a:xfrm rot="7576722">
            <a:off x="4323081" y="4997322"/>
            <a:ext cx="514823" cy="429806"/>
          </a:xfrm>
          <a:prstGeom prst="rect">
            <a:avLst/>
          </a:prstGeom>
        </p:spPr>
      </p:pic>
      <p:sp>
        <p:nvSpPr>
          <p:cNvPr id="4" name="TextBox 26">
            <a:extLst>
              <a:ext uri="{FF2B5EF4-FFF2-40B4-BE49-F238E27FC236}">
                <a16:creationId xmlns:a16="http://schemas.microsoft.com/office/drawing/2014/main" id="{BDC760D6-E31A-8D66-5434-8232CA1269E6}"/>
              </a:ext>
            </a:extLst>
          </p:cNvPr>
          <p:cNvSpPr txBox="1"/>
          <p:nvPr/>
        </p:nvSpPr>
        <p:spPr>
          <a:xfrm>
            <a:off x="1963779" y="6188066"/>
            <a:ext cx="5629878" cy="884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공공주택 기준거리</a:t>
            </a: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*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 내 </a:t>
            </a:r>
            <a:b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교통 네트워크 혼잡도 계산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D87A8F2-EAA6-920A-46A2-42144650C833}"/>
              </a:ext>
            </a:extLst>
          </p:cNvPr>
          <p:cNvSpPr/>
          <p:nvPr/>
        </p:nvSpPr>
        <p:spPr>
          <a:xfrm>
            <a:off x="2551908" y="7160396"/>
            <a:ext cx="4617787" cy="1809624"/>
          </a:xfrm>
          <a:prstGeom prst="roundRect">
            <a:avLst>
              <a:gd name="adj" fmla="val 5425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26">
            <a:extLst>
              <a:ext uri="{FF2B5EF4-FFF2-40B4-BE49-F238E27FC236}">
                <a16:creationId xmlns:a16="http://schemas.microsoft.com/office/drawing/2014/main" id="{41033532-F140-B3C1-D6E1-31799DA20DB0}"/>
              </a:ext>
            </a:extLst>
          </p:cNvPr>
          <p:cNvSpPr txBox="1"/>
          <p:nvPr/>
        </p:nvSpPr>
        <p:spPr>
          <a:xfrm>
            <a:off x="2867325" y="7200900"/>
            <a:ext cx="4119142" cy="16350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*</a:t>
            </a:r>
            <a:r>
              <a:rPr lang="ko-KR" altLang="en-US" sz="1600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혼잡도 기준 거리 참고 </a:t>
            </a:r>
            <a:r>
              <a:rPr lang="en-US" altLang="ko-KR" sz="1600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: </a:t>
            </a:r>
            <a:br>
              <a:rPr lang="en-US" altLang="ko-KR" sz="14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</a:b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박준석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400" dirty="0" err="1">
                <a:latin typeface="각진펜" panose="020B0600000101010101" charset="-127"/>
                <a:ea typeface="각진펜" panose="020B0600000101010101" charset="-127"/>
              </a:rPr>
              <a:t>오주택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이용수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 -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도로교통 혼잡도 분석을 통한 수도권 광역도로교통 개선방안 연구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정희진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윤진수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배상훈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 -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순환인공신경망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(RNN)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을 이용한 대도시 </a:t>
            </a:r>
            <a:r>
              <a:rPr lang="ko-KR" altLang="en-US" sz="1400" dirty="0" err="1">
                <a:latin typeface="각진펜" panose="020B0600000101010101" charset="-127"/>
                <a:ea typeface="각진펜" panose="020B0600000101010101" charset="-127"/>
              </a:rPr>
              <a:t>도심부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 교통혼잡 예측</a:t>
            </a:r>
            <a:endParaRPr lang="en-US" altLang="ko-KR" sz="1400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3159B18-5612-54B6-483A-9049B49758F9}"/>
              </a:ext>
            </a:extLst>
          </p:cNvPr>
          <p:cNvCxnSpPr>
            <a:cxnSpLocks/>
          </p:cNvCxnSpPr>
          <p:nvPr/>
        </p:nvCxnSpPr>
        <p:spPr>
          <a:xfrm flipH="1">
            <a:off x="3837584" y="2773256"/>
            <a:ext cx="430880" cy="909693"/>
          </a:xfrm>
          <a:prstGeom prst="line">
            <a:avLst/>
          </a:prstGeom>
          <a:ln w="28575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32CE139-0789-73E2-3FBE-741BF517F769}"/>
              </a:ext>
            </a:extLst>
          </p:cNvPr>
          <p:cNvSpPr txBox="1"/>
          <p:nvPr/>
        </p:nvSpPr>
        <p:spPr>
          <a:xfrm>
            <a:off x="4208537" y="2361255"/>
            <a:ext cx="2477921" cy="711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기준 거리 내 교통 네트워크 혼잡도 계산</a:t>
            </a:r>
            <a:r>
              <a:rPr lang="en-US" altLang="ko-KR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 (</a:t>
            </a: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반경 </a:t>
            </a:r>
            <a:r>
              <a:rPr lang="en-US" altLang="ko-KR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5km)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2FDF2BF6-3B0C-107A-E473-50C623F08A31}"/>
              </a:ext>
            </a:extLst>
          </p:cNvPr>
          <p:cNvSpPr/>
          <p:nvPr/>
        </p:nvSpPr>
        <p:spPr>
          <a:xfrm>
            <a:off x="8266943" y="2037612"/>
            <a:ext cx="7645029" cy="7410244"/>
          </a:xfrm>
          <a:prstGeom prst="roundRect">
            <a:avLst>
              <a:gd name="adj" fmla="val 4300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6">
            <a:extLst>
              <a:ext uri="{FF2B5EF4-FFF2-40B4-BE49-F238E27FC236}">
                <a16:creationId xmlns:a16="http://schemas.microsoft.com/office/drawing/2014/main" id="{7737F871-7C13-1EF8-6353-CE6CE2F2E13C}"/>
              </a:ext>
            </a:extLst>
          </p:cNvPr>
          <p:cNvSpPr txBox="1"/>
          <p:nvPr/>
        </p:nvSpPr>
        <p:spPr>
          <a:xfrm>
            <a:off x="8901213" y="2208855"/>
            <a:ext cx="607310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&amp; 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교통 네트워크 혼잡도</a:t>
            </a:r>
            <a:b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공유차량 활용 점수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(VUS)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상관관계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37397D9-389D-D6AE-3973-DE4F1538F3EC}"/>
                  </a:ext>
                </a:extLst>
              </p:cNvPr>
              <p:cNvSpPr txBox="1"/>
              <p:nvPr/>
            </p:nvSpPr>
            <p:spPr>
              <a:xfrm>
                <a:off x="8108957" y="8032546"/>
                <a:ext cx="8084129" cy="1169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화성시에서는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, 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혼잡도와 양의 상관관계 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=0.40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하남시에서는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, 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혼잡도와 약한 양의 상관관계 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𝑟</m:t>
                    </m:r>
                    <m:r>
                      <a:rPr lang="en-US" altLang="ko-KR" sz="1600" i="1" dirty="0">
                        <a:latin typeface="Cambria Math" panose="02040503050406030204" pitchFamily="18" charset="0"/>
                        <a:ea typeface="각진펜" panose="020B0600000101010101" charset="-127"/>
                      </a:rPr>
                      <m:t>=0.25</m:t>
                    </m:r>
                  </m:oMath>
                </a14:m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) </a:t>
                </a:r>
                <a:r>
                  <a:rPr lang="ko-KR" altLang="en-US" sz="1600" dirty="0">
                    <a:latin typeface="각진펜" panose="020B0600000101010101" charset="-127"/>
                    <a:ea typeface="각진펜" panose="020B0600000101010101" charset="-127"/>
                  </a:rPr>
                  <a:t>를 가짐</a:t>
                </a:r>
                <a:r>
                  <a:rPr lang="en-US" altLang="ko-KR" sz="1600" dirty="0"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공공주택 부근의 혼잡도가 높을수록 차량 활용을 많이 하는 경향이 있음</a:t>
                </a:r>
                <a:r>
                  <a:rPr lang="en-US" altLang="ko-KR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.</a:t>
                </a:r>
                <a:r>
                  <a:rPr lang="ko-KR" altLang="en-US" sz="1600" dirty="0">
                    <a:solidFill>
                      <a:srgbClr val="5171FF"/>
                    </a:solidFill>
                    <a:latin typeface="각진펜" panose="020B0600000101010101" charset="-127"/>
                    <a:ea typeface="각진펜" panose="020B0600000101010101" charset="-127"/>
                  </a:rPr>
                  <a:t> </a:t>
                </a:r>
                <a:endParaRPr lang="en-US" altLang="ko-KR" sz="1600" dirty="0">
                  <a:solidFill>
                    <a:srgbClr val="5171FF"/>
                  </a:solidFill>
                  <a:latin typeface="각진펜" panose="020B0600000101010101" charset="-127"/>
                  <a:ea typeface="각진펜" panose="020B0600000101010101" charset="-127"/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37397D9-389D-D6AE-3973-DE4F1538F3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957" y="8032546"/>
                <a:ext cx="8084129" cy="1169551"/>
              </a:xfrm>
              <a:prstGeom prst="rect">
                <a:avLst/>
              </a:prstGeom>
              <a:blipFill>
                <a:blip r:embed="rId8"/>
                <a:stretch>
                  <a:fillRect b="-52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7" name="그림 26">
            <a:extLst>
              <a:ext uri="{FF2B5EF4-FFF2-40B4-BE49-F238E27FC236}">
                <a16:creationId xmlns:a16="http://schemas.microsoft.com/office/drawing/2014/main" id="{861DF367-8F10-964A-F5D3-3C36DF13422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38197" y="5485455"/>
            <a:ext cx="6702511" cy="2554686"/>
          </a:xfrm>
          <a:prstGeom prst="roundRect">
            <a:avLst>
              <a:gd name="adj" fmla="val 8407"/>
            </a:avLst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D3789DB9-1926-46BE-21D0-8E547C9FBF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38197" y="2894655"/>
            <a:ext cx="6702511" cy="2518269"/>
          </a:xfrm>
          <a:prstGeom prst="roundRect">
            <a:avLst>
              <a:gd name="adj" fmla="val 7170"/>
            </a:avLst>
          </a:prstGeom>
        </p:spPr>
      </p:pic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CA86C36D-D6B7-8C4A-49E2-E8E3521A335F}"/>
              </a:ext>
            </a:extLst>
          </p:cNvPr>
          <p:cNvSpPr/>
          <p:nvPr/>
        </p:nvSpPr>
        <p:spPr>
          <a:xfrm rot="5400000">
            <a:off x="5981537" y="4253138"/>
            <a:ext cx="2681960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89B9EDEA-50BA-732A-7510-F5C153D5FA6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73" t="40226"/>
          <a:stretch/>
        </p:blipFill>
        <p:spPr>
          <a:xfrm rot="7576722">
            <a:off x="4361060" y="5260083"/>
            <a:ext cx="514823" cy="429806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86C7BC7D-8F4E-CC5E-3652-39213B49048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73" t="40226"/>
          <a:stretch/>
        </p:blipFill>
        <p:spPr>
          <a:xfrm rot="7576722">
            <a:off x="4399756" y="5539082"/>
            <a:ext cx="514823" cy="42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7903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C0DA3A-79EA-E212-76D4-D3F726FA4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D53673C8-E2BA-516B-9F79-38842AAFD125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5300049B-2CCB-D2C0-F924-91BFEA3DB507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370E3246-DB3D-F425-7CCD-C038781F8389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B7FA065C-6151-2432-3C41-10C48C260667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2738C99B-EEDE-DC68-26C4-60471D2626AA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2.4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모델링 및 예측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학습 데이터 구축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5141511F-5EA0-7E4D-DDD3-304AEF7A6FB5}"/>
              </a:ext>
            </a:extLst>
          </p:cNvPr>
          <p:cNvSpPr/>
          <p:nvPr/>
        </p:nvSpPr>
        <p:spPr>
          <a:xfrm rot="5400000">
            <a:off x="6885337" y="5234591"/>
            <a:ext cx="4490468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26">
            <a:extLst>
              <a:ext uri="{FF2B5EF4-FFF2-40B4-BE49-F238E27FC236}">
                <a16:creationId xmlns:a16="http://schemas.microsoft.com/office/drawing/2014/main" id="{14756835-84C0-49C1-12D1-9586670065E0}"/>
              </a:ext>
            </a:extLst>
          </p:cNvPr>
          <p:cNvSpPr txBox="1"/>
          <p:nvPr/>
        </p:nvSpPr>
        <p:spPr>
          <a:xfrm>
            <a:off x="2486735" y="7452921"/>
            <a:ext cx="5881651" cy="98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세가지 특성 데이터를 통합하여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적정규모</a:t>
            </a:r>
            <a:endParaRPr lang="en-US" altLang="ko-KR" sz="20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예측모델 학습에 활용될</a:t>
            </a:r>
            <a:r>
              <a:rPr lang="en-US" altLang="ko-KR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학습데이터 구축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0A1DADA3-A076-4660-B3CA-455A67D76547}"/>
              </a:ext>
            </a:extLst>
          </p:cNvPr>
          <p:cNvSpPr/>
          <p:nvPr/>
        </p:nvSpPr>
        <p:spPr>
          <a:xfrm>
            <a:off x="2362200" y="2781300"/>
            <a:ext cx="6101395" cy="5947263"/>
          </a:xfrm>
          <a:prstGeom prst="roundRect">
            <a:avLst>
              <a:gd name="adj" fmla="val 9165"/>
            </a:avLst>
          </a:prstGeom>
          <a:noFill/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26">
            <a:extLst>
              <a:ext uri="{FF2B5EF4-FFF2-40B4-BE49-F238E27FC236}">
                <a16:creationId xmlns:a16="http://schemas.microsoft.com/office/drawing/2014/main" id="{3B62E1D1-6C8E-B08B-F347-30A6B74F73B6}"/>
              </a:ext>
            </a:extLst>
          </p:cNvPr>
          <p:cNvSpPr txBox="1"/>
          <p:nvPr/>
        </p:nvSpPr>
        <p:spPr>
          <a:xfrm>
            <a:off x="4700799" y="3857464"/>
            <a:ext cx="4648200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dirty="0">
                <a:latin typeface="각진펜 Bold" panose="020B0600000101010101" charset="-127"/>
                <a:ea typeface="각진펜 Bold" panose="020B0600000101010101" charset="-127"/>
              </a:rPr>
              <a:t>“Property1_df.csv”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70" name="TextBox 26">
            <a:extLst>
              <a:ext uri="{FF2B5EF4-FFF2-40B4-BE49-F238E27FC236}">
                <a16:creationId xmlns:a16="http://schemas.microsoft.com/office/drawing/2014/main" id="{CDB347A2-DD6E-EE33-E1F9-0BA07D061A07}"/>
              </a:ext>
            </a:extLst>
          </p:cNvPr>
          <p:cNvSpPr txBox="1"/>
          <p:nvPr/>
        </p:nvSpPr>
        <p:spPr>
          <a:xfrm>
            <a:off x="4700799" y="5283418"/>
            <a:ext cx="4648200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dirty="0">
                <a:latin typeface="각진펜 Bold" panose="020B0600000101010101" charset="-127"/>
                <a:ea typeface="각진펜 Bold" panose="020B0600000101010101" charset="-127"/>
              </a:rPr>
              <a:t>“Property2_df.csv”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71" name="TextBox 26">
            <a:extLst>
              <a:ext uri="{FF2B5EF4-FFF2-40B4-BE49-F238E27FC236}">
                <a16:creationId xmlns:a16="http://schemas.microsoft.com/office/drawing/2014/main" id="{508DFAAF-9319-1E74-9D0B-BDE8043FDD80}"/>
              </a:ext>
            </a:extLst>
          </p:cNvPr>
          <p:cNvSpPr txBox="1"/>
          <p:nvPr/>
        </p:nvSpPr>
        <p:spPr>
          <a:xfrm>
            <a:off x="4673317" y="6724599"/>
            <a:ext cx="4648200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dirty="0">
                <a:latin typeface="각진펜 Bold" panose="020B0600000101010101" charset="-127"/>
                <a:ea typeface="각진펜 Bold" panose="020B0600000101010101" charset="-127"/>
              </a:rPr>
              <a:t>“Property3_df.csv”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FBEC39B-E70B-F213-D72C-FE22D722DF49}"/>
              </a:ext>
            </a:extLst>
          </p:cNvPr>
          <p:cNvSpPr/>
          <p:nvPr/>
        </p:nvSpPr>
        <p:spPr>
          <a:xfrm>
            <a:off x="3154261" y="3202632"/>
            <a:ext cx="4572000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5861B4-0A77-4C3C-E592-6254F7788919}"/>
              </a:ext>
            </a:extLst>
          </p:cNvPr>
          <p:cNvSpPr txBox="1"/>
          <p:nvPr/>
        </p:nvSpPr>
        <p:spPr>
          <a:xfrm>
            <a:off x="4078694" y="3307099"/>
            <a:ext cx="2723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인구적 특성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65D889A-4372-83E3-2594-4B7A4E62B85B}"/>
              </a:ext>
            </a:extLst>
          </p:cNvPr>
          <p:cNvSpPr/>
          <p:nvPr/>
        </p:nvSpPr>
        <p:spPr>
          <a:xfrm>
            <a:off x="3141561" y="4655865"/>
            <a:ext cx="4572000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6FF19F-3BA4-47D5-C523-B47286C1166A}"/>
              </a:ext>
            </a:extLst>
          </p:cNvPr>
          <p:cNvSpPr txBox="1"/>
          <p:nvPr/>
        </p:nvSpPr>
        <p:spPr>
          <a:xfrm>
            <a:off x="4496155" y="4760399"/>
            <a:ext cx="1888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지역적 특성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23EEFE80-D198-864B-7222-8C27F305D859}"/>
              </a:ext>
            </a:extLst>
          </p:cNvPr>
          <p:cNvSpPr/>
          <p:nvPr/>
        </p:nvSpPr>
        <p:spPr>
          <a:xfrm>
            <a:off x="3154261" y="6067070"/>
            <a:ext cx="4572000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E732315-3FF7-B731-318F-1C76F8503A83}"/>
              </a:ext>
            </a:extLst>
          </p:cNvPr>
          <p:cNvSpPr txBox="1"/>
          <p:nvPr/>
        </p:nvSpPr>
        <p:spPr>
          <a:xfrm>
            <a:off x="4508855" y="6171604"/>
            <a:ext cx="1888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교통적</a:t>
            </a:r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 특성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A298E7B-8906-7040-105B-F86A72DC0216}"/>
              </a:ext>
            </a:extLst>
          </p:cNvPr>
          <p:cNvSpPr/>
          <p:nvPr/>
        </p:nvSpPr>
        <p:spPr>
          <a:xfrm>
            <a:off x="9797547" y="2374054"/>
            <a:ext cx="6101395" cy="6495836"/>
          </a:xfrm>
          <a:prstGeom prst="roundRect">
            <a:avLst>
              <a:gd name="adj" fmla="val 6966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TextBox 26">
            <a:extLst>
              <a:ext uri="{FF2B5EF4-FFF2-40B4-BE49-F238E27FC236}">
                <a16:creationId xmlns:a16="http://schemas.microsoft.com/office/drawing/2014/main" id="{505809C6-5CA3-F47D-DDC9-C171EA13EF14}"/>
              </a:ext>
            </a:extLst>
          </p:cNvPr>
          <p:cNvSpPr txBox="1"/>
          <p:nvPr/>
        </p:nvSpPr>
        <p:spPr>
          <a:xfrm>
            <a:off x="10964206" y="7841052"/>
            <a:ext cx="3768076" cy="884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통합된 화성시 </a:t>
            </a: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&amp; 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하남시 학습데이터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77" name="그림 76">
            <a:extLst>
              <a:ext uri="{FF2B5EF4-FFF2-40B4-BE49-F238E27FC236}">
                <a16:creationId xmlns:a16="http://schemas.microsoft.com/office/drawing/2014/main" id="{97303226-DA11-1729-B447-1808A354B1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3770" y="2628900"/>
            <a:ext cx="4789921" cy="3830261"/>
          </a:xfrm>
          <a:prstGeom prst="round2SameRect">
            <a:avLst>
              <a:gd name="adj1" fmla="val 3608"/>
              <a:gd name="adj2" fmla="val 0"/>
            </a:avLst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id="{410FB17D-D296-0B90-6CC8-A418F7CBE0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3769" y="6438900"/>
            <a:ext cx="4789922" cy="1339781"/>
          </a:xfrm>
          <a:prstGeom prst="round2SameRect">
            <a:avLst>
              <a:gd name="adj1" fmla="val 0"/>
              <a:gd name="adj2" fmla="val 6087"/>
            </a:avLst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id="{17E978FC-6682-E56B-19DC-CC54F4FC9D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2280" y="3619500"/>
            <a:ext cx="2945758" cy="294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275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0FEF1D-E161-9E4D-270A-5F44FEC8A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F29451CB-993D-B6DC-82D7-84B8A45E7034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E01E4B40-8B19-C5E1-E0C9-A12A1885EA1E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1564EF8E-E75A-14F0-37D8-4608DECD6600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F2874AFB-02BB-BFC1-F27F-AFE0360FFEA4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8EC2F39C-97F4-0C7B-D029-7F3E8BDD6389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2.4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모델링 및 예측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예측모델 선정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532366DC-8B74-F12F-D2CE-158805133EC0}"/>
              </a:ext>
            </a:extLst>
          </p:cNvPr>
          <p:cNvSpPr/>
          <p:nvPr/>
        </p:nvSpPr>
        <p:spPr>
          <a:xfrm>
            <a:off x="1295401" y="1935362"/>
            <a:ext cx="8335674" cy="7703937"/>
          </a:xfrm>
          <a:prstGeom prst="roundRect">
            <a:avLst>
              <a:gd name="adj" fmla="val 6784"/>
            </a:avLst>
          </a:prstGeom>
          <a:noFill/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26">
            <a:extLst>
              <a:ext uri="{FF2B5EF4-FFF2-40B4-BE49-F238E27FC236}">
                <a16:creationId xmlns:a16="http://schemas.microsoft.com/office/drawing/2014/main" id="{63F140EC-1ED6-1899-D243-74BBE1510279}"/>
              </a:ext>
            </a:extLst>
          </p:cNvPr>
          <p:cNvSpPr txBox="1"/>
          <p:nvPr/>
        </p:nvSpPr>
        <p:spPr>
          <a:xfrm>
            <a:off x="3565872" y="2121813"/>
            <a:ext cx="411480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latinLnBrk="0"/>
            <a:r>
              <a:rPr lang="en-US" altLang="ko-KR" sz="2800" b="1" i="0" dirty="0">
                <a:effectLst/>
                <a:latin typeface="각진펜 Bold" panose="020B0600000101010101" charset="-127"/>
                <a:ea typeface="각진펜 Bold" panose="020B0600000101010101" charset="-127"/>
              </a:rPr>
              <a:t>Multiple Regression Model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C52CD2A7-C88F-8345-E49E-781416BAD8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5" r="10455"/>
          <a:stretch/>
        </p:blipFill>
        <p:spPr bwMode="auto">
          <a:xfrm>
            <a:off x="1804529" y="3160756"/>
            <a:ext cx="3297942" cy="2206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2D0E1F7-7FA7-C590-C95A-5CF5DEE2AD3E}"/>
              </a:ext>
            </a:extLst>
          </p:cNvPr>
          <p:cNvSpPr txBox="1"/>
          <p:nvPr/>
        </p:nvSpPr>
        <p:spPr>
          <a:xfrm>
            <a:off x="1125634" y="5295541"/>
            <a:ext cx="4655734" cy="711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비교적 빠른 학습 속도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데이터 크기가 중간 규모일 때 효과적</a:t>
            </a:r>
            <a:endParaRPr lang="en-US" altLang="ko-KR" sz="1400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4" name="TextBox 26">
            <a:extLst>
              <a:ext uri="{FF2B5EF4-FFF2-40B4-BE49-F238E27FC236}">
                <a16:creationId xmlns:a16="http://schemas.microsoft.com/office/drawing/2014/main" id="{82F14DE2-D13A-83A4-C316-84750E5317D4}"/>
              </a:ext>
            </a:extLst>
          </p:cNvPr>
          <p:cNvSpPr txBox="1"/>
          <p:nvPr/>
        </p:nvSpPr>
        <p:spPr>
          <a:xfrm>
            <a:off x="962890" y="2860471"/>
            <a:ext cx="50505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1. Random Forest Regressor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12296" name="Picture 8">
            <a:extLst>
              <a:ext uri="{FF2B5EF4-FFF2-40B4-BE49-F238E27FC236}">
                <a16:creationId xmlns:a16="http://schemas.microsoft.com/office/drawing/2014/main" id="{B74C86F7-7D9F-9EF9-DB45-D8B658F88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729" y="7000390"/>
            <a:ext cx="3145542" cy="159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26">
            <a:extLst>
              <a:ext uri="{FF2B5EF4-FFF2-40B4-BE49-F238E27FC236}">
                <a16:creationId xmlns:a16="http://schemas.microsoft.com/office/drawing/2014/main" id="{B1195256-3314-2B32-BFA3-F1FD975382B8}"/>
              </a:ext>
            </a:extLst>
          </p:cNvPr>
          <p:cNvSpPr txBox="1"/>
          <p:nvPr/>
        </p:nvSpPr>
        <p:spPr>
          <a:xfrm>
            <a:off x="928230" y="6381228"/>
            <a:ext cx="50505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3. Deep Neural Networks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92A5C2-231D-7776-2830-CF6D5BEF0374}"/>
              </a:ext>
            </a:extLst>
          </p:cNvPr>
          <p:cNvSpPr txBox="1"/>
          <p:nvPr/>
        </p:nvSpPr>
        <p:spPr>
          <a:xfrm>
            <a:off x="1007003" y="8640132"/>
            <a:ext cx="4655734" cy="711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큰 데이터셋 과 복잡한 문제에서 유리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데이터 전처리와 </a:t>
            </a:r>
            <a:r>
              <a:rPr lang="ko-KR" altLang="en-US" sz="1400" dirty="0" err="1">
                <a:latin typeface="각진펜" panose="020B0600000101010101" charset="-127"/>
                <a:ea typeface="각진펜" panose="020B0600000101010101" charset="-127"/>
              </a:rPr>
              <a:t>하이퍼파라미터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 튜닝 중요</a:t>
            </a:r>
            <a:endParaRPr lang="en-US" altLang="ko-KR" sz="1400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9" name="TextBox 26">
            <a:extLst>
              <a:ext uri="{FF2B5EF4-FFF2-40B4-BE49-F238E27FC236}">
                <a16:creationId xmlns:a16="http://schemas.microsoft.com/office/drawing/2014/main" id="{5204BD65-739D-3DD2-3377-AFAEFCEADD0A}"/>
              </a:ext>
            </a:extLst>
          </p:cNvPr>
          <p:cNvSpPr txBox="1"/>
          <p:nvPr/>
        </p:nvSpPr>
        <p:spPr>
          <a:xfrm>
            <a:off x="5130882" y="6381229"/>
            <a:ext cx="50505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4. Linear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Regressor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12298" name="Picture 10">
            <a:extLst>
              <a:ext uri="{FF2B5EF4-FFF2-40B4-BE49-F238E27FC236}">
                <a16:creationId xmlns:a16="http://schemas.microsoft.com/office/drawing/2014/main" id="{F789A485-57D5-1459-95A8-6E83EA8F8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0739" y="6985930"/>
            <a:ext cx="2687038" cy="1621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7B8B90-ACBC-DB1F-54BC-C98E8B5CDAC9}"/>
              </a:ext>
            </a:extLst>
          </p:cNvPr>
          <p:cNvSpPr txBox="1"/>
          <p:nvPr/>
        </p:nvSpPr>
        <p:spPr>
          <a:xfrm>
            <a:off x="6145608" y="8701339"/>
            <a:ext cx="2687038" cy="711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빠른 학습 소요시간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간단한 모델 해석 </a:t>
            </a:r>
            <a:endParaRPr lang="en-US" altLang="ko-KR" sz="1400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11" name="AutoShape 8">
            <a:extLst>
              <a:ext uri="{FF2B5EF4-FFF2-40B4-BE49-F238E27FC236}">
                <a16:creationId xmlns:a16="http://schemas.microsoft.com/office/drawing/2014/main" id="{025902EA-2DEF-8AC2-2366-D5E1A8842F88}"/>
              </a:ext>
            </a:extLst>
          </p:cNvPr>
          <p:cNvSpPr/>
          <p:nvPr/>
        </p:nvSpPr>
        <p:spPr>
          <a:xfrm flipH="1">
            <a:off x="5554068" y="2941632"/>
            <a:ext cx="29874" cy="6495291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2" name="AutoShape 8">
            <a:extLst>
              <a:ext uri="{FF2B5EF4-FFF2-40B4-BE49-F238E27FC236}">
                <a16:creationId xmlns:a16="http://schemas.microsoft.com/office/drawing/2014/main" id="{B93D16AD-47A4-356E-2A78-773C1C9A0E01}"/>
              </a:ext>
            </a:extLst>
          </p:cNvPr>
          <p:cNvSpPr/>
          <p:nvPr/>
        </p:nvSpPr>
        <p:spPr>
          <a:xfrm flipH="1">
            <a:off x="1443589" y="6087333"/>
            <a:ext cx="8081411" cy="9476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39C49956-D9CD-16FF-2FAE-54502767428E}"/>
              </a:ext>
            </a:extLst>
          </p:cNvPr>
          <p:cNvSpPr/>
          <p:nvPr/>
        </p:nvSpPr>
        <p:spPr>
          <a:xfrm rot="5400000">
            <a:off x="7240943" y="5416051"/>
            <a:ext cx="6053828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7C8456C-B3C0-2F46-13A1-06D4BE99D1F8}"/>
              </a:ext>
            </a:extLst>
          </p:cNvPr>
          <p:cNvSpPr/>
          <p:nvPr/>
        </p:nvSpPr>
        <p:spPr>
          <a:xfrm>
            <a:off x="5719588" y="2716062"/>
            <a:ext cx="3745665" cy="3286213"/>
          </a:xfrm>
          <a:prstGeom prst="roundRect">
            <a:avLst>
              <a:gd name="adj" fmla="val 6966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26">
            <a:extLst>
              <a:ext uri="{FF2B5EF4-FFF2-40B4-BE49-F238E27FC236}">
                <a16:creationId xmlns:a16="http://schemas.microsoft.com/office/drawing/2014/main" id="{F8640B1D-645C-2DE8-152D-FD3A48D6A28F}"/>
              </a:ext>
            </a:extLst>
          </p:cNvPr>
          <p:cNvSpPr txBox="1"/>
          <p:nvPr/>
        </p:nvSpPr>
        <p:spPr>
          <a:xfrm>
            <a:off x="5468579" y="2861571"/>
            <a:ext cx="4205813" cy="304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 Gradient Boosting Regressor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F7167E-908C-FAFA-8986-516AAC25CBE1}"/>
              </a:ext>
            </a:extLst>
          </p:cNvPr>
          <p:cNvSpPr txBox="1"/>
          <p:nvPr/>
        </p:nvSpPr>
        <p:spPr>
          <a:xfrm>
            <a:off x="5596630" y="4914900"/>
            <a:ext cx="4655734" cy="1034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메모리 효율적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적은 데이터로 높은 예측성능 제공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비선형 관계 효과적으로 학습</a:t>
            </a:r>
            <a:endParaRPr lang="en-US" altLang="ko-KR" sz="1400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</a:endParaRPr>
          </a:p>
        </p:txBody>
      </p:sp>
      <p:pic>
        <p:nvPicPr>
          <p:cNvPr id="12300" name="Picture 12" descr="Gradient Boosting explained [demonstration]">
            <a:extLst>
              <a:ext uri="{FF2B5EF4-FFF2-40B4-BE49-F238E27FC236}">
                <a16:creationId xmlns:a16="http://schemas.microsoft.com/office/drawing/2014/main" id="{C3A383CA-3ED8-7038-FAD3-B012DCA11A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54"/>
          <a:stretch/>
        </p:blipFill>
        <p:spPr bwMode="auto">
          <a:xfrm>
            <a:off x="5815587" y="3543437"/>
            <a:ext cx="3557343" cy="1257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6">
            <a:extLst>
              <a:ext uri="{FF2B5EF4-FFF2-40B4-BE49-F238E27FC236}">
                <a16:creationId xmlns:a16="http://schemas.microsoft.com/office/drawing/2014/main" id="{E78D4680-FE2B-8956-37EB-B4AC048A35B9}"/>
              </a:ext>
            </a:extLst>
          </p:cNvPr>
          <p:cNvSpPr txBox="1"/>
          <p:nvPr/>
        </p:nvSpPr>
        <p:spPr>
          <a:xfrm>
            <a:off x="10981749" y="8420100"/>
            <a:ext cx="5881651" cy="98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ko-KR" altLang="en-US" sz="2000" dirty="0">
                <a:latin typeface="각진펜 Bold" panose="020B0600000101010101" charset="-127"/>
                <a:ea typeface="각진펜 Bold" panose="020B0600000101010101" charset="-127"/>
              </a:rPr>
              <a:t>예측 모델로</a:t>
            </a:r>
            <a:r>
              <a:rPr lang="en-US" altLang="ko-KR" sz="2000" dirty="0">
                <a:latin typeface="각진펜 Bold" panose="020B0600000101010101" charset="-127"/>
                <a:ea typeface="각진펜 Bold" panose="020B0600000101010101" charset="-127"/>
              </a:rPr>
              <a:t>,</a:t>
            </a:r>
            <a:r>
              <a:rPr lang="ko-KR" altLang="en-US" sz="2000" dirty="0">
                <a:latin typeface="각진펜 Bold" panose="020B0600000101010101" charset="-127"/>
                <a:ea typeface="각진펜 Bold" panose="020B0600000101010101" charset="-127"/>
              </a:rPr>
              <a:t> 복수의 회귀 트리를 결합하는 </a:t>
            </a:r>
            <a:endParaRPr lang="en-US" altLang="ko-KR" sz="2000" dirty="0"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>
              <a:lnSpc>
                <a:spcPts val="4060"/>
              </a:lnSpc>
            </a:pPr>
            <a:r>
              <a:rPr lang="en-US" altLang="ko-KR" sz="2000" dirty="0">
                <a:latin typeface="각진펜 Bold" panose="020B0600000101010101" charset="-127"/>
                <a:ea typeface="각진펜 Bold" panose="020B0600000101010101" charset="-127"/>
              </a:rPr>
              <a:t>Gradient Boosting </a:t>
            </a:r>
            <a:r>
              <a:rPr lang="ko-KR" altLang="en-US" sz="2000" dirty="0">
                <a:latin typeface="각진펜 Bold" panose="020B0600000101010101" charset="-127"/>
                <a:ea typeface="각진펜 Bold" panose="020B0600000101010101" charset="-127"/>
              </a:rPr>
              <a:t>모델인 </a:t>
            </a:r>
            <a:r>
              <a:rPr lang="en-US" altLang="ko-KR" sz="2000" dirty="0" err="1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XGBoost</a:t>
            </a:r>
            <a:r>
              <a:rPr lang="en-US" altLang="ko-KR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sz="2000" dirty="0">
                <a:latin typeface="각진펜 Bold" panose="020B0600000101010101" charset="-127"/>
                <a:ea typeface="각진펜 Bold" panose="020B0600000101010101" charset="-127"/>
              </a:rPr>
              <a:t>모델 선정 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033FAAF4-2CD3-06A9-9102-994576F59583}"/>
              </a:ext>
            </a:extLst>
          </p:cNvPr>
          <p:cNvSpPr/>
          <p:nvPr/>
        </p:nvSpPr>
        <p:spPr>
          <a:xfrm>
            <a:off x="10896600" y="1943099"/>
            <a:ext cx="6019800" cy="7696199"/>
          </a:xfrm>
          <a:prstGeom prst="roundRect">
            <a:avLst>
              <a:gd name="adj" fmla="val 10496"/>
            </a:avLst>
          </a:prstGeom>
          <a:noFill/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6">
            <a:extLst>
              <a:ext uri="{FF2B5EF4-FFF2-40B4-BE49-F238E27FC236}">
                <a16:creationId xmlns:a16="http://schemas.microsoft.com/office/drawing/2014/main" id="{55B14651-39A7-5F68-B908-623BF06A6E66}"/>
              </a:ext>
            </a:extLst>
          </p:cNvPr>
          <p:cNvSpPr txBox="1"/>
          <p:nvPr/>
        </p:nvSpPr>
        <p:spPr>
          <a:xfrm>
            <a:off x="11731583" y="3309352"/>
            <a:ext cx="4648200" cy="707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비선형 관계 효과적으로 학습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연속적 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&amp;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복합적 관계를 가진 데이터셋에 적합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28" name="TextBox 26">
            <a:extLst>
              <a:ext uri="{FF2B5EF4-FFF2-40B4-BE49-F238E27FC236}">
                <a16:creationId xmlns:a16="http://schemas.microsoft.com/office/drawing/2014/main" id="{476DDE94-B34C-073A-6B6B-D63CA15647AA}"/>
              </a:ext>
            </a:extLst>
          </p:cNvPr>
          <p:cNvSpPr txBox="1"/>
          <p:nvPr/>
        </p:nvSpPr>
        <p:spPr>
          <a:xfrm>
            <a:off x="11731583" y="4756681"/>
            <a:ext cx="4648200" cy="707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적은 데이터로도 높은 예측성능 제공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메모리 사용량이 적고 학습속도 빠름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30" name="TextBox 26">
            <a:extLst>
              <a:ext uri="{FF2B5EF4-FFF2-40B4-BE49-F238E27FC236}">
                <a16:creationId xmlns:a16="http://schemas.microsoft.com/office/drawing/2014/main" id="{3CF75B1F-AA09-AB82-AAC6-7BC3A6A0E8C1}"/>
              </a:ext>
            </a:extLst>
          </p:cNvPr>
          <p:cNvSpPr txBox="1"/>
          <p:nvPr/>
        </p:nvSpPr>
        <p:spPr>
          <a:xfrm>
            <a:off x="11731583" y="6206728"/>
            <a:ext cx="4648200" cy="707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다중 타겟을 별도의 모델로 학습하여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b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</a:b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독립적인 최적화 가능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32" name="TextBox 26">
            <a:extLst>
              <a:ext uri="{FF2B5EF4-FFF2-40B4-BE49-F238E27FC236}">
                <a16:creationId xmlns:a16="http://schemas.microsoft.com/office/drawing/2014/main" id="{07F8DA0D-CCB7-22B6-0C27-2E9D34A611C2}"/>
              </a:ext>
            </a:extLst>
          </p:cNvPr>
          <p:cNvSpPr txBox="1"/>
          <p:nvPr/>
        </p:nvSpPr>
        <p:spPr>
          <a:xfrm>
            <a:off x="11748180" y="7636014"/>
            <a:ext cx="4648200" cy="707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학습률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나무의 개수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최대 깊이 등의 다양한 </a:t>
            </a:r>
            <a:r>
              <a:rPr lang="en-US" altLang="ko-KR" sz="1600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Hyperparameter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를 조정하여 쉽게 최적화 가능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33" name="TextBox 26">
            <a:extLst>
              <a:ext uri="{FF2B5EF4-FFF2-40B4-BE49-F238E27FC236}">
                <a16:creationId xmlns:a16="http://schemas.microsoft.com/office/drawing/2014/main" id="{18B33906-5EE1-7521-4330-7290ABEC5CA2}"/>
              </a:ext>
            </a:extLst>
          </p:cNvPr>
          <p:cNvSpPr txBox="1"/>
          <p:nvPr/>
        </p:nvSpPr>
        <p:spPr>
          <a:xfrm>
            <a:off x="11802568" y="2183368"/>
            <a:ext cx="4205813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Gradient Boosting Regressor</a:t>
            </a:r>
            <a:endParaRPr lang="en-US" altLang="ko-KR" sz="24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EE232EF-4B8C-AD97-042A-908B220B4766}"/>
              </a:ext>
            </a:extLst>
          </p:cNvPr>
          <p:cNvSpPr/>
          <p:nvPr/>
        </p:nvSpPr>
        <p:spPr>
          <a:xfrm>
            <a:off x="11619475" y="2754739"/>
            <a:ext cx="4572000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A3DB43-9189-0321-F5DF-110EA70C0E79}"/>
              </a:ext>
            </a:extLst>
          </p:cNvPr>
          <p:cNvSpPr txBox="1"/>
          <p:nvPr/>
        </p:nvSpPr>
        <p:spPr>
          <a:xfrm>
            <a:off x="12543908" y="2859206"/>
            <a:ext cx="2723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1. </a:t>
            </a:r>
            <a:r>
              <a:rPr lang="ko-KR" altLang="en-US" dirty="0">
                <a:latin typeface="각진펜 Bold" panose="020B0600000101010101" charset="-127"/>
                <a:ea typeface="각진펜 Bold" panose="020B0600000101010101" charset="-127"/>
              </a:rPr>
              <a:t>데이터의 비선형성</a:t>
            </a:r>
            <a:endParaRPr lang="ko-KR" altLang="en-US" dirty="0">
              <a:solidFill>
                <a:schemeClr val="tx1"/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6EBA32F7-FF64-A8C9-8E00-4E212A499656}"/>
              </a:ext>
            </a:extLst>
          </p:cNvPr>
          <p:cNvSpPr/>
          <p:nvPr/>
        </p:nvSpPr>
        <p:spPr>
          <a:xfrm>
            <a:off x="11624238" y="4217973"/>
            <a:ext cx="4572000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6676980-4D84-D5E5-370B-F5E2DDDD2DBE}"/>
              </a:ext>
            </a:extLst>
          </p:cNvPr>
          <p:cNvSpPr txBox="1"/>
          <p:nvPr/>
        </p:nvSpPr>
        <p:spPr>
          <a:xfrm>
            <a:off x="12548671" y="4322440"/>
            <a:ext cx="2723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각진펜 Bold" panose="020B0600000101010101" charset="-127"/>
                <a:ea typeface="각진펜 Bold" panose="020B0600000101010101" charset="-127"/>
              </a:rPr>
              <a:t>2</a:t>
            </a:r>
            <a:r>
              <a:rPr lang="en-US" altLang="ko-KR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. </a:t>
            </a:r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적은 </a:t>
            </a:r>
            <a:r>
              <a:rPr lang="ko-KR" altLang="en-US" dirty="0">
                <a:latin typeface="각진펜 Bold" panose="020B0600000101010101" charset="-127"/>
                <a:ea typeface="각진펜 Bold" panose="020B0600000101010101" charset="-127"/>
              </a:rPr>
              <a:t>데이터셋 규모</a:t>
            </a:r>
            <a:endParaRPr lang="ko-KR" altLang="en-US" dirty="0">
              <a:solidFill>
                <a:schemeClr val="tx1"/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90523D2-C180-8953-0BB1-5F4D2F12B435}"/>
              </a:ext>
            </a:extLst>
          </p:cNvPr>
          <p:cNvSpPr/>
          <p:nvPr/>
        </p:nvSpPr>
        <p:spPr>
          <a:xfrm>
            <a:off x="11663187" y="5663495"/>
            <a:ext cx="4572000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033BEC4-12AF-31D3-6424-43AFE7EC2B4D}"/>
              </a:ext>
            </a:extLst>
          </p:cNvPr>
          <p:cNvSpPr txBox="1"/>
          <p:nvPr/>
        </p:nvSpPr>
        <p:spPr>
          <a:xfrm>
            <a:off x="12587620" y="5767962"/>
            <a:ext cx="2723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3. </a:t>
            </a:r>
            <a:r>
              <a:rPr lang="ko-KR" altLang="en-US" dirty="0" err="1">
                <a:latin typeface="각진펜 Bold" panose="020B0600000101010101" charset="-127"/>
                <a:ea typeface="각진펜 Bold" panose="020B0600000101010101" charset="-127"/>
              </a:rPr>
              <a:t>다변량</a:t>
            </a:r>
            <a:r>
              <a:rPr lang="ko-KR" altLang="en-US" dirty="0">
                <a:latin typeface="각진펜 Bold" panose="020B0600000101010101" charset="-127"/>
                <a:ea typeface="각진펜 Bold" panose="020B0600000101010101" charset="-127"/>
              </a:rPr>
              <a:t> 타겟 예측 문제</a:t>
            </a:r>
            <a:endParaRPr lang="ko-KR" altLang="en-US" dirty="0">
              <a:solidFill>
                <a:schemeClr val="tx1"/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95E3DBD2-C5C7-800E-E4A4-20AE42B24B4B}"/>
              </a:ext>
            </a:extLst>
          </p:cNvPr>
          <p:cNvSpPr/>
          <p:nvPr/>
        </p:nvSpPr>
        <p:spPr>
          <a:xfrm>
            <a:off x="11708283" y="7024326"/>
            <a:ext cx="4572000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C79543-2EBE-6482-DF43-E236AF8E7DBE}"/>
              </a:ext>
            </a:extLst>
          </p:cNvPr>
          <p:cNvSpPr txBox="1"/>
          <p:nvPr/>
        </p:nvSpPr>
        <p:spPr>
          <a:xfrm>
            <a:off x="12385840" y="7109017"/>
            <a:ext cx="32168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각진펜 Bold" panose="020B0600000101010101" charset="-127"/>
                <a:ea typeface="각진펜 Bold" panose="020B0600000101010101" charset="-127"/>
              </a:rPr>
              <a:t>4</a:t>
            </a:r>
            <a:r>
              <a:rPr lang="en-US" altLang="ko-KR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. Hyperparameter </a:t>
            </a:r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조정 용이</a:t>
            </a:r>
          </a:p>
        </p:txBody>
      </p:sp>
    </p:spTree>
    <p:extLst>
      <p:ext uri="{BB962C8B-B14F-4D97-AF65-F5344CB8AC3E}">
        <p14:creationId xmlns:p14="http://schemas.microsoft.com/office/powerpoint/2010/main" val="4554776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F2920D-4070-900D-FB7F-829BB134A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ADE896ED-F8A4-54BE-8101-CC25E3556A4F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D2547448-6721-A6B7-BE3E-F51D11552784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F6C8CB87-2E15-BD42-6DEA-784B4B941D0F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7FB2B7BC-AB3C-A308-AC72-64517214868C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2CE09490-E353-35DB-3FB1-F8EA7048CBD0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2.4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모델링 및 예측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 학습 및 평가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67D5548C-733D-6524-DAD7-E010F929A763}"/>
              </a:ext>
            </a:extLst>
          </p:cNvPr>
          <p:cNvSpPr/>
          <p:nvPr/>
        </p:nvSpPr>
        <p:spPr>
          <a:xfrm rot="5400000">
            <a:off x="4946223" y="5215674"/>
            <a:ext cx="3045283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3D60C31-08AB-2618-FF4A-4F016C2AEBB2}"/>
              </a:ext>
            </a:extLst>
          </p:cNvPr>
          <p:cNvSpPr/>
          <p:nvPr/>
        </p:nvSpPr>
        <p:spPr>
          <a:xfrm>
            <a:off x="1385989" y="3529769"/>
            <a:ext cx="4418765" cy="4228599"/>
          </a:xfrm>
          <a:prstGeom prst="roundRect">
            <a:avLst>
              <a:gd name="adj" fmla="val 12735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C7C081E-DBDB-BB20-7E19-8DEAA44CF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652" y="3529770"/>
            <a:ext cx="3018527" cy="3018527"/>
          </a:xfrm>
          <a:prstGeom prst="rect">
            <a:avLst/>
          </a:prstGeom>
        </p:spPr>
      </p:pic>
      <p:sp>
        <p:nvSpPr>
          <p:cNvPr id="15" name="TextBox 26">
            <a:extLst>
              <a:ext uri="{FF2B5EF4-FFF2-40B4-BE49-F238E27FC236}">
                <a16:creationId xmlns:a16="http://schemas.microsoft.com/office/drawing/2014/main" id="{63BF0C7D-B685-ABBE-D9B8-E447BB97A026}"/>
              </a:ext>
            </a:extLst>
          </p:cNvPr>
          <p:cNvSpPr txBox="1"/>
          <p:nvPr/>
        </p:nvSpPr>
        <p:spPr>
          <a:xfrm>
            <a:off x="1371600" y="6438900"/>
            <a:ext cx="4418765" cy="10124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altLang="ko-KR" sz="24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400" b="1" dirty="0">
                <a:latin typeface="각진펜 Bold"/>
                <a:ea typeface="각진펜 Bold"/>
                <a:cs typeface="각진펜 Bold"/>
                <a:sym typeface="각진펜 Bold"/>
              </a:rPr>
              <a:t>학습에 사용될 </a:t>
            </a:r>
            <a:endParaRPr lang="en-US" altLang="ko-KR" sz="2400" b="1" dirty="0"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</a:pPr>
            <a:r>
              <a:rPr lang="ko-KR" altLang="en-US" sz="2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화성시 </a:t>
            </a:r>
            <a:r>
              <a:rPr lang="en-US" altLang="ko-KR" sz="2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&amp; </a:t>
            </a:r>
            <a:r>
              <a:rPr lang="ko-KR" altLang="en-US" sz="2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하남시 학습데이터</a:t>
            </a:r>
            <a:endParaRPr lang="en-US" altLang="ko-KR" sz="24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042BB97-26E5-C19F-D51C-D4AB420CFEB8}"/>
              </a:ext>
            </a:extLst>
          </p:cNvPr>
          <p:cNvSpPr/>
          <p:nvPr/>
        </p:nvSpPr>
        <p:spPr>
          <a:xfrm>
            <a:off x="7132975" y="2489891"/>
            <a:ext cx="9631025" cy="6383429"/>
          </a:xfrm>
          <a:prstGeom prst="roundRect">
            <a:avLst>
              <a:gd name="adj" fmla="val 6966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386" name="Picture 2" descr="XGBoost 개념 이해">
            <a:extLst>
              <a:ext uri="{FF2B5EF4-FFF2-40B4-BE49-F238E27FC236}">
                <a16:creationId xmlns:a16="http://schemas.microsoft.com/office/drawing/2014/main" id="{3F9FE72B-A2C1-23D4-F4E5-680CE39E3B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86"/>
          <a:stretch/>
        </p:blipFill>
        <p:spPr bwMode="auto">
          <a:xfrm>
            <a:off x="7719008" y="3336279"/>
            <a:ext cx="3962400" cy="4250683"/>
          </a:xfrm>
          <a:prstGeom prst="roundRect">
            <a:avLst>
              <a:gd name="adj" fmla="val 11172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2DF41EE7-79C4-ACCD-76E0-A4A3B5719681}"/>
              </a:ext>
            </a:extLst>
          </p:cNvPr>
          <p:cNvSpPr txBox="1"/>
          <p:nvPr/>
        </p:nvSpPr>
        <p:spPr>
          <a:xfrm>
            <a:off x="9107425" y="4076700"/>
            <a:ext cx="137514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예측오류 보완</a:t>
            </a:r>
            <a:endParaRPr lang="ko-KR" altLang="en-US" sz="1200" b="1" dirty="0"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7CBEF7-44DC-3F65-B00A-8A8FF83F6C44}"/>
              </a:ext>
            </a:extLst>
          </p:cNvPr>
          <p:cNvSpPr txBox="1"/>
          <p:nvPr/>
        </p:nvSpPr>
        <p:spPr>
          <a:xfrm>
            <a:off x="10439400" y="4076700"/>
            <a:ext cx="137514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예측오류 보완</a:t>
            </a:r>
            <a:endParaRPr lang="ko-KR" altLang="en-US" sz="1200" b="1" dirty="0"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37" name="TextBox 26">
            <a:extLst>
              <a:ext uri="{FF2B5EF4-FFF2-40B4-BE49-F238E27FC236}">
                <a16:creationId xmlns:a16="http://schemas.microsoft.com/office/drawing/2014/main" id="{B63D3241-FC27-4646-9F7E-0AE6E67D8D8A}"/>
              </a:ext>
            </a:extLst>
          </p:cNvPr>
          <p:cNvSpPr txBox="1"/>
          <p:nvPr/>
        </p:nvSpPr>
        <p:spPr>
          <a:xfrm>
            <a:off x="7487932" y="7776128"/>
            <a:ext cx="4704068" cy="7963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여러 개의 결정 트리를 순차적으로 학습하여 </a:t>
            </a:r>
            <a:endParaRPr lang="en-US" altLang="ko-KR" dirty="0">
              <a:latin typeface="각진펜" panose="020B0600000101010101" charset="-127"/>
              <a:ea typeface="각진펜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예측 오류를 줄이는 방식으로 작동</a:t>
            </a:r>
            <a:endParaRPr lang="en-US" altLang="ko-KR" b="1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18E8A6-644D-C4D5-96E9-3A13FDF581C4}"/>
              </a:ext>
            </a:extLst>
          </p:cNvPr>
          <p:cNvSpPr txBox="1"/>
          <p:nvPr/>
        </p:nvSpPr>
        <p:spPr>
          <a:xfrm>
            <a:off x="8299062" y="2722821"/>
            <a:ext cx="28009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 err="1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XGBoost</a:t>
            </a:r>
            <a:r>
              <a:rPr lang="en-US" altLang="ko-KR" sz="24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 Model </a:t>
            </a:r>
            <a:endParaRPr lang="ko-KR" altLang="en-US" sz="2400" dirty="0"/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FF11987F-EC4A-7BAD-DF41-73F056241E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92528" y="3259320"/>
            <a:ext cx="3962018" cy="2130581"/>
          </a:xfrm>
          <a:prstGeom prst="roundRect">
            <a:avLst>
              <a:gd name="adj" fmla="val 11533"/>
            </a:avLst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E27CDC85-7CDB-7C46-2300-76E8D2B31F63}"/>
              </a:ext>
            </a:extLst>
          </p:cNvPr>
          <p:cNvSpPr txBox="1"/>
          <p:nvPr/>
        </p:nvSpPr>
        <p:spPr>
          <a:xfrm>
            <a:off x="12729116" y="2722821"/>
            <a:ext cx="3288841" cy="510778"/>
          </a:xfrm>
          <a:prstGeom prst="round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Hyperparameters </a:t>
            </a:r>
            <a:endParaRPr lang="ko-KR" altLang="en-US" sz="2400" dirty="0"/>
          </a:p>
        </p:txBody>
      </p:sp>
      <p:sp>
        <p:nvSpPr>
          <p:cNvPr id="56" name="TextBox 26">
            <a:extLst>
              <a:ext uri="{FF2B5EF4-FFF2-40B4-BE49-F238E27FC236}">
                <a16:creationId xmlns:a16="http://schemas.microsoft.com/office/drawing/2014/main" id="{19F57E0C-4081-F40F-E068-25401EF56041}"/>
              </a:ext>
            </a:extLst>
          </p:cNvPr>
          <p:cNvSpPr txBox="1"/>
          <p:nvPr/>
        </p:nvSpPr>
        <p:spPr>
          <a:xfrm>
            <a:off x="12475411" y="5534562"/>
            <a:ext cx="3983789" cy="2881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모델이 평균 제곱 오차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(MSE)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를 </a:t>
            </a:r>
            <a:b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</a:b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최소화하도록 학습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400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개의 결정 트리 생성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Learning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rate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=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0.01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로 설정하여 </a:t>
            </a:r>
            <a:b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</a:b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안정적 학습 진행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sz="1400" dirty="0" err="1">
                <a:latin typeface="각진펜" panose="020B0600000101010101" charset="-127"/>
                <a:ea typeface="각진펜" panose="020B0600000101010101" charset="-127"/>
              </a:rPr>
              <a:t>Max_depth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=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15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로 설정하여 모델의 복잡도 증가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트리 최대 깊이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Leaf node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가 분할되기 위해 필요한 최소 샘플 가중치를 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1.5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로 설정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30CB15C-3EBB-5CE5-8E6B-EB1C62EA7FCF}"/>
              </a:ext>
            </a:extLst>
          </p:cNvPr>
          <p:cNvSpPr/>
          <p:nvPr/>
        </p:nvSpPr>
        <p:spPr>
          <a:xfrm>
            <a:off x="8120249" y="4506312"/>
            <a:ext cx="3102865" cy="15260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사진 변경 필요</a:t>
            </a:r>
          </a:p>
        </p:txBody>
      </p:sp>
    </p:spTree>
    <p:extLst>
      <p:ext uri="{BB962C8B-B14F-4D97-AF65-F5344CB8AC3E}">
        <p14:creationId xmlns:p14="http://schemas.microsoft.com/office/powerpoint/2010/main" val="19929772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D77070-6414-75F5-F58F-33BF892EC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6FB57741-29BD-40E1-FDE5-301BE793EA3C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C61C89B0-7139-6561-3E65-938D42756055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D84304EF-EB5B-477B-5E1D-CD24CA7F0A5B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845D0620-7B45-08FA-6830-656A007AAF6F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16996C7C-59EE-4309-690C-95ED8618C620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2.4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모델링 및 예측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 학습 및 평가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304BFDEA-01C3-D6DE-1E11-3D66DBBAB8F0}"/>
              </a:ext>
            </a:extLst>
          </p:cNvPr>
          <p:cNvSpPr/>
          <p:nvPr/>
        </p:nvSpPr>
        <p:spPr>
          <a:xfrm rot="5400000">
            <a:off x="4919260" y="5234793"/>
            <a:ext cx="3017510" cy="707568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45333C7-919C-71E9-3DF2-54B99F6D42B3}"/>
              </a:ext>
            </a:extLst>
          </p:cNvPr>
          <p:cNvSpPr/>
          <p:nvPr/>
        </p:nvSpPr>
        <p:spPr>
          <a:xfrm>
            <a:off x="2155425" y="3500393"/>
            <a:ext cx="3698687" cy="4285831"/>
          </a:xfrm>
          <a:prstGeom prst="roundRect">
            <a:avLst>
              <a:gd name="adj" fmla="val 15207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C1C9854-76CA-5005-5D1D-5C4283882E0A}"/>
              </a:ext>
            </a:extLst>
          </p:cNvPr>
          <p:cNvSpPr/>
          <p:nvPr/>
        </p:nvSpPr>
        <p:spPr>
          <a:xfrm>
            <a:off x="7010400" y="2019300"/>
            <a:ext cx="7257835" cy="7391399"/>
          </a:xfrm>
          <a:prstGeom prst="roundRect">
            <a:avLst>
              <a:gd name="adj" fmla="val 6743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26">
            <a:extLst>
              <a:ext uri="{FF2B5EF4-FFF2-40B4-BE49-F238E27FC236}">
                <a16:creationId xmlns:a16="http://schemas.microsoft.com/office/drawing/2014/main" id="{0344B337-4666-5BEC-0AB5-3F5633A3A63C}"/>
              </a:ext>
            </a:extLst>
          </p:cNvPr>
          <p:cNvSpPr txBox="1"/>
          <p:nvPr/>
        </p:nvSpPr>
        <p:spPr>
          <a:xfrm>
            <a:off x="13928697" y="5707058"/>
            <a:ext cx="4130703" cy="619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Test data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에 대한 </a:t>
            </a:r>
            <a:r>
              <a:rPr lang="ko-KR" altLang="en-US" sz="1400" dirty="0" err="1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실제값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(Actual)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과 </a:t>
            </a:r>
            <a:br>
              <a:rPr lang="en-US" altLang="ko-KR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</a:b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모델 예측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(Predicted)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비교</a:t>
            </a:r>
            <a:endParaRPr lang="en-US" altLang="ko-KR" sz="1400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3" name="TextBox 26">
            <a:extLst>
              <a:ext uri="{FF2B5EF4-FFF2-40B4-BE49-F238E27FC236}">
                <a16:creationId xmlns:a16="http://schemas.microsoft.com/office/drawing/2014/main" id="{116FA628-6FE3-74AA-57C0-70C762FABA0B}"/>
              </a:ext>
            </a:extLst>
          </p:cNvPr>
          <p:cNvSpPr txBox="1"/>
          <p:nvPr/>
        </p:nvSpPr>
        <p:spPr>
          <a:xfrm>
            <a:off x="15231654" y="8267700"/>
            <a:ext cx="1507707" cy="2962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모델 평가 지표</a:t>
            </a:r>
            <a:endParaRPr lang="en-US" altLang="ko-KR" sz="1400" b="1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50DF36-755D-8AB2-0EA3-0D7E8A4E9006}"/>
              </a:ext>
            </a:extLst>
          </p:cNvPr>
          <p:cNvSpPr txBox="1"/>
          <p:nvPr/>
        </p:nvSpPr>
        <p:spPr>
          <a:xfrm>
            <a:off x="8618653" y="2119156"/>
            <a:ext cx="4285023" cy="783193"/>
          </a:xfrm>
          <a:prstGeom prst="round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  <a:t>주택 유형별 </a:t>
            </a:r>
            <a:r>
              <a:rPr lang="ko-KR" altLang="en-US" sz="2000" b="1" dirty="0">
                <a:solidFill>
                  <a:srgbClr val="3274A1"/>
                </a:solidFill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  <a:t>실제</a:t>
            </a:r>
            <a:r>
              <a:rPr lang="en-US" altLang="ko-KR" sz="2000" b="1" dirty="0"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  <a:t> &amp; </a:t>
            </a:r>
            <a:r>
              <a:rPr lang="ko-KR" altLang="en-US" sz="2000" b="1" dirty="0">
                <a:solidFill>
                  <a:srgbClr val="E1812C"/>
                </a:solidFill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  <a:t>예측</a:t>
            </a:r>
            <a:r>
              <a:rPr lang="ko-KR" altLang="en-US" sz="2000" b="1" dirty="0"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  <a:t> </a:t>
            </a:r>
            <a:br>
              <a:rPr lang="en-US" altLang="ko-KR" sz="2000" b="1" dirty="0"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</a:br>
            <a:r>
              <a:rPr lang="ko-KR" altLang="en-US" sz="2000" b="1" dirty="0"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  <a:t>차량 규모</a:t>
            </a:r>
            <a:r>
              <a:rPr lang="en-US" altLang="ko-KR" sz="2000" b="1" dirty="0"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  <a:t> </a:t>
            </a:r>
            <a:r>
              <a:rPr lang="ko-KR" altLang="en-US" sz="2000" b="1" dirty="0"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  <a:t>비교</a:t>
            </a:r>
            <a:endParaRPr lang="ko-KR" altLang="en-US" sz="2000" dirty="0"/>
          </a:p>
        </p:txBody>
      </p:sp>
      <p:sp>
        <p:nvSpPr>
          <p:cNvPr id="29" name="TextBox 26">
            <a:extLst>
              <a:ext uri="{FF2B5EF4-FFF2-40B4-BE49-F238E27FC236}">
                <a16:creationId xmlns:a16="http://schemas.microsoft.com/office/drawing/2014/main" id="{7EFB09E7-474A-A902-ACF8-E986C1FEC672}"/>
              </a:ext>
            </a:extLst>
          </p:cNvPr>
          <p:cNvSpPr txBox="1"/>
          <p:nvPr/>
        </p:nvSpPr>
        <p:spPr>
          <a:xfrm>
            <a:off x="7586945" y="7038082"/>
            <a:ext cx="6374231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전반적으로 </a:t>
            </a:r>
            <a:r>
              <a:rPr lang="ko-KR" altLang="en-US" sz="1600" dirty="0" err="1">
                <a:latin typeface="각진펜" panose="020B0600000101010101" charset="-127"/>
                <a:ea typeface="각진펜" panose="020B0600000101010101" charset="-127"/>
              </a:rPr>
              <a:t>예측값이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 실제 값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en-US" altLang="ko-KR" sz="1600" dirty="0" err="1">
                <a:latin typeface="각진펜" panose="020B0600000101010101" charset="-127"/>
                <a:ea typeface="각진펜" panose="020B0600000101010101" charset="-127"/>
              </a:rPr>
              <a:t>car_cnt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과 유사한 분포를 보임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.</a:t>
            </a: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MSE 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&amp;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MAE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-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모델의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예측값이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실제값과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가까워, 정확도가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높음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.</a:t>
            </a:r>
            <a:endParaRPr kumimoji="0" lang="en-US" altLang="ko-KR" sz="1600" i="0" u="none" strike="noStrike" cap="none" normalizeH="0" baseline="0" dirty="0">
              <a:ln>
                <a:noFill/>
              </a:ln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R²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-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모델이 데이터를 잘 학습하여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실제값의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대부분을 설명.</a:t>
            </a:r>
          </a:p>
        </p:txBody>
      </p:sp>
      <p:sp>
        <p:nvSpPr>
          <p:cNvPr id="30" name="TextBox 26">
            <a:extLst>
              <a:ext uri="{FF2B5EF4-FFF2-40B4-BE49-F238E27FC236}">
                <a16:creationId xmlns:a16="http://schemas.microsoft.com/office/drawing/2014/main" id="{9B30A78B-4E40-DD5B-F6FC-83EAA2F024A5}"/>
              </a:ext>
            </a:extLst>
          </p:cNvPr>
          <p:cNvSpPr txBox="1"/>
          <p:nvPr/>
        </p:nvSpPr>
        <p:spPr>
          <a:xfrm>
            <a:off x="7269468" y="8267700"/>
            <a:ext cx="6739697" cy="7963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국민임대와 공공임대는</a:t>
            </a:r>
            <a:r>
              <a:rPr lang="en-US" altLang="ko-KR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비교적 </a:t>
            </a:r>
            <a:r>
              <a:rPr kumimoji="0" lang="ko-KR" altLang="ko-KR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차량 </a:t>
            </a:r>
            <a:r>
              <a:rPr kumimoji="0" lang="ko-KR" altLang="en-US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규모가</a:t>
            </a:r>
            <a:r>
              <a:rPr kumimoji="0" lang="ko-KR" altLang="ko-KR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 적은 특성을</a:t>
            </a:r>
            <a:r>
              <a:rPr kumimoji="0" lang="en-US" altLang="ko-KR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kumimoji="0" lang="ko-KR" altLang="en-US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가짐</a:t>
            </a:r>
            <a:endParaRPr lang="en-US" altLang="ko-KR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</a:endParaRPr>
          </a:p>
          <a:p>
            <a:pPr marR="0" lvl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행복주택과 국민임대 + 영구임대는 </a:t>
            </a:r>
            <a:r>
              <a:rPr kumimoji="0" lang="ko-KR" altLang="en-US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비교적 </a:t>
            </a:r>
            <a:r>
              <a:rPr kumimoji="0" lang="ko-KR" altLang="ko-KR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차량 </a:t>
            </a:r>
            <a:r>
              <a:rPr kumimoji="0" lang="ko-KR" altLang="en-US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규모</a:t>
            </a:r>
            <a:r>
              <a:rPr kumimoji="0" lang="ko-KR" altLang="ko-KR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가 더 많</a:t>
            </a:r>
            <a:r>
              <a:rPr kumimoji="0" lang="ko-KR" altLang="en-US" sz="1800" i="0" u="none" strike="noStrike" cap="none" normalizeH="0" baseline="0" dirty="0">
                <a:ln>
                  <a:noFill/>
                </a:ln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음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rgbClr val="5171FF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6CCBC2-3255-8924-6D0B-D8B54C598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5452" y="6710899"/>
            <a:ext cx="2029338" cy="1531076"/>
          </a:xfrm>
          <a:prstGeom prst="roundRect">
            <a:avLst>
              <a:gd name="adj" fmla="val 7140"/>
            </a:avLst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1C5C952-0BE2-C45A-2CC7-3C267D4F14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5451" y="2781300"/>
            <a:ext cx="2029338" cy="2853427"/>
          </a:xfrm>
          <a:prstGeom prst="roundRect">
            <a:avLst>
              <a:gd name="adj" fmla="val 6488"/>
            </a:avLst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95047C2E-59F0-EDEB-C383-97EA8EE788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4649" y="2947110"/>
            <a:ext cx="6374232" cy="3941626"/>
          </a:xfrm>
          <a:prstGeom prst="roundRect">
            <a:avLst>
              <a:gd name="adj" fmla="val 5319"/>
            </a:avLst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A1CD84F-7A23-DF1E-571A-DC1C111FA67F}"/>
              </a:ext>
            </a:extLst>
          </p:cNvPr>
          <p:cNvSpPr txBox="1"/>
          <p:nvPr/>
        </p:nvSpPr>
        <p:spPr>
          <a:xfrm>
            <a:off x="2609444" y="3766627"/>
            <a:ext cx="2800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 err="1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XGBoost</a:t>
            </a:r>
            <a:r>
              <a:rPr lang="en-US" altLang="ko-KR" sz="28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 Model </a:t>
            </a:r>
            <a:endParaRPr lang="ko-KR" altLang="en-US" sz="28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88805D3-D8EA-C3DC-B2B8-BD0769685D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444" y="4559495"/>
            <a:ext cx="2916942" cy="2916942"/>
          </a:xfrm>
          <a:prstGeom prst="rect">
            <a:avLst/>
          </a:prstGeom>
        </p:spPr>
      </p:pic>
      <p:sp>
        <p:nvSpPr>
          <p:cNvPr id="32" name="자유형: 도형 31">
            <a:extLst>
              <a:ext uri="{FF2B5EF4-FFF2-40B4-BE49-F238E27FC236}">
                <a16:creationId xmlns:a16="http://schemas.microsoft.com/office/drawing/2014/main" id="{ED1511FF-C523-A130-5082-012F4AD79681}"/>
              </a:ext>
            </a:extLst>
          </p:cNvPr>
          <p:cNvSpPr/>
          <p:nvPr/>
        </p:nvSpPr>
        <p:spPr>
          <a:xfrm>
            <a:off x="7938088" y="3162300"/>
            <a:ext cx="5806405" cy="2688899"/>
          </a:xfrm>
          <a:custGeom>
            <a:avLst/>
            <a:gdLst>
              <a:gd name="connsiteX0" fmla="*/ 931542 w 5897795"/>
              <a:gd name="connsiteY0" fmla="*/ 3404 h 2732536"/>
              <a:gd name="connsiteX1" fmla="*/ 931542 w 5897795"/>
              <a:gd name="connsiteY1" fmla="*/ 3404 h 2732536"/>
              <a:gd name="connsiteX2" fmla="*/ 171887 w 5897795"/>
              <a:gd name="connsiteY2" fmla="*/ 87810 h 2732536"/>
              <a:gd name="connsiteX3" fmla="*/ 101548 w 5897795"/>
              <a:gd name="connsiteY3" fmla="*/ 130013 h 2732536"/>
              <a:gd name="connsiteX4" fmla="*/ 87480 w 5897795"/>
              <a:gd name="connsiteY4" fmla="*/ 1663392 h 2732536"/>
              <a:gd name="connsiteX5" fmla="*/ 101548 w 5897795"/>
              <a:gd name="connsiteY5" fmla="*/ 2296438 h 2732536"/>
              <a:gd name="connsiteX6" fmla="*/ 143751 w 5897795"/>
              <a:gd name="connsiteY6" fmla="*/ 2465250 h 2732536"/>
              <a:gd name="connsiteX7" fmla="*/ 171887 w 5897795"/>
              <a:gd name="connsiteY7" fmla="*/ 2535589 h 2732536"/>
              <a:gd name="connsiteX8" fmla="*/ 228157 w 5897795"/>
              <a:gd name="connsiteY8" fmla="*/ 2619995 h 2732536"/>
              <a:gd name="connsiteX9" fmla="*/ 354767 w 5897795"/>
              <a:gd name="connsiteY9" fmla="*/ 2662198 h 2732536"/>
              <a:gd name="connsiteX10" fmla="*/ 396970 w 5897795"/>
              <a:gd name="connsiteY10" fmla="*/ 2690333 h 2732536"/>
              <a:gd name="connsiteX11" fmla="*/ 692391 w 5897795"/>
              <a:gd name="connsiteY11" fmla="*/ 2732536 h 2732536"/>
              <a:gd name="connsiteX12" fmla="*/ 1086287 w 5897795"/>
              <a:gd name="connsiteY12" fmla="*/ 2704401 h 2732536"/>
              <a:gd name="connsiteX13" fmla="*/ 1142557 w 5897795"/>
              <a:gd name="connsiteY13" fmla="*/ 2549656 h 2732536"/>
              <a:gd name="connsiteX14" fmla="*/ 1198828 w 5897795"/>
              <a:gd name="connsiteY14" fmla="*/ 2437115 h 2732536"/>
              <a:gd name="connsiteX15" fmla="*/ 1226964 w 5897795"/>
              <a:gd name="connsiteY15" fmla="*/ 2338641 h 2732536"/>
              <a:gd name="connsiteX16" fmla="*/ 1255099 w 5897795"/>
              <a:gd name="connsiteY16" fmla="*/ 2282370 h 2732536"/>
              <a:gd name="connsiteX17" fmla="*/ 1297302 w 5897795"/>
              <a:gd name="connsiteY17" fmla="*/ 2057287 h 2732536"/>
              <a:gd name="connsiteX18" fmla="*/ 1325437 w 5897795"/>
              <a:gd name="connsiteY18" fmla="*/ 1846272 h 2732536"/>
              <a:gd name="connsiteX19" fmla="*/ 1353573 w 5897795"/>
              <a:gd name="connsiteY19" fmla="*/ 1747798 h 2732536"/>
              <a:gd name="connsiteX20" fmla="*/ 1409844 w 5897795"/>
              <a:gd name="connsiteY20" fmla="*/ 1649324 h 2732536"/>
              <a:gd name="connsiteX21" fmla="*/ 1522385 w 5897795"/>
              <a:gd name="connsiteY21" fmla="*/ 1367970 h 2732536"/>
              <a:gd name="connsiteX22" fmla="*/ 1620859 w 5897795"/>
              <a:gd name="connsiteY22" fmla="*/ 1241361 h 2732536"/>
              <a:gd name="connsiteX23" fmla="*/ 1663062 w 5897795"/>
              <a:gd name="connsiteY23" fmla="*/ 1227293 h 2732536"/>
              <a:gd name="connsiteX24" fmla="*/ 1845942 w 5897795"/>
              <a:gd name="connsiteY24" fmla="*/ 1185090 h 2732536"/>
              <a:gd name="connsiteX25" fmla="*/ 2605597 w 5897795"/>
              <a:gd name="connsiteY25" fmla="*/ 1283564 h 2732536"/>
              <a:gd name="connsiteX26" fmla="*/ 2633733 w 5897795"/>
              <a:gd name="connsiteY26" fmla="*/ 1339835 h 2732536"/>
              <a:gd name="connsiteX27" fmla="*/ 2690004 w 5897795"/>
              <a:gd name="connsiteY27" fmla="*/ 1410173 h 2732536"/>
              <a:gd name="connsiteX28" fmla="*/ 2718139 w 5897795"/>
              <a:gd name="connsiteY28" fmla="*/ 1508647 h 2732536"/>
              <a:gd name="connsiteX29" fmla="*/ 2760342 w 5897795"/>
              <a:gd name="connsiteY29" fmla="*/ 1550850 h 2732536"/>
              <a:gd name="connsiteX30" fmla="*/ 2788477 w 5897795"/>
              <a:gd name="connsiteY30" fmla="*/ 1607121 h 2732536"/>
              <a:gd name="connsiteX31" fmla="*/ 2844748 w 5897795"/>
              <a:gd name="connsiteY31" fmla="*/ 1733730 h 2732536"/>
              <a:gd name="connsiteX32" fmla="*/ 2971357 w 5897795"/>
              <a:gd name="connsiteY32" fmla="*/ 2001016 h 2732536"/>
              <a:gd name="connsiteX33" fmla="*/ 3013560 w 5897795"/>
              <a:gd name="connsiteY33" fmla="*/ 2085423 h 2732536"/>
              <a:gd name="connsiteX34" fmla="*/ 3069831 w 5897795"/>
              <a:gd name="connsiteY34" fmla="*/ 2226100 h 2732536"/>
              <a:gd name="connsiteX35" fmla="*/ 3097967 w 5897795"/>
              <a:gd name="connsiteY35" fmla="*/ 2254235 h 2732536"/>
              <a:gd name="connsiteX36" fmla="*/ 3112034 w 5897795"/>
              <a:gd name="connsiteY36" fmla="*/ 2310506 h 2732536"/>
              <a:gd name="connsiteX37" fmla="*/ 3140170 w 5897795"/>
              <a:gd name="connsiteY37" fmla="*/ 2366776 h 2732536"/>
              <a:gd name="connsiteX38" fmla="*/ 3196440 w 5897795"/>
              <a:gd name="connsiteY38" fmla="*/ 2535589 h 2732536"/>
              <a:gd name="connsiteX39" fmla="*/ 3224576 w 5897795"/>
              <a:gd name="connsiteY39" fmla="*/ 2563724 h 2732536"/>
              <a:gd name="connsiteX40" fmla="*/ 3379320 w 5897795"/>
              <a:gd name="connsiteY40" fmla="*/ 2619995 h 2732536"/>
              <a:gd name="connsiteX41" fmla="*/ 3463727 w 5897795"/>
              <a:gd name="connsiteY41" fmla="*/ 2662198 h 2732536"/>
              <a:gd name="connsiteX42" fmla="*/ 4518804 w 5897795"/>
              <a:gd name="connsiteY42" fmla="*/ 2465250 h 2732536"/>
              <a:gd name="connsiteX43" fmla="*/ 4546939 w 5897795"/>
              <a:gd name="connsiteY43" fmla="*/ 2366776 h 2732536"/>
              <a:gd name="connsiteX44" fmla="*/ 4561007 w 5897795"/>
              <a:gd name="connsiteY44" fmla="*/ 2240167 h 2732536"/>
              <a:gd name="connsiteX45" fmla="*/ 4575074 w 5897795"/>
              <a:gd name="connsiteY45" fmla="*/ 2155761 h 2732536"/>
              <a:gd name="connsiteX46" fmla="*/ 4729819 w 5897795"/>
              <a:gd name="connsiteY46" fmla="*/ 2029152 h 2732536"/>
              <a:gd name="connsiteX47" fmla="*/ 4786090 w 5897795"/>
              <a:gd name="connsiteY47" fmla="*/ 1986949 h 2732536"/>
              <a:gd name="connsiteX48" fmla="*/ 5151850 w 5897795"/>
              <a:gd name="connsiteY48" fmla="*/ 1916610 h 2732536"/>
              <a:gd name="connsiteX49" fmla="*/ 5770828 w 5897795"/>
              <a:gd name="connsiteY49" fmla="*/ 1860340 h 2732536"/>
              <a:gd name="connsiteX50" fmla="*/ 5827099 w 5897795"/>
              <a:gd name="connsiteY50" fmla="*/ 1832204 h 2732536"/>
              <a:gd name="connsiteX51" fmla="*/ 5897437 w 5897795"/>
              <a:gd name="connsiteY51" fmla="*/ 1705595 h 2732536"/>
              <a:gd name="connsiteX52" fmla="*/ 5855234 w 5897795"/>
              <a:gd name="connsiteY52" fmla="*/ 1339835 h 2732536"/>
              <a:gd name="connsiteX53" fmla="*/ 5714557 w 5897795"/>
              <a:gd name="connsiteY53" fmla="*/ 1171023 h 2732536"/>
              <a:gd name="connsiteX54" fmla="*/ 5447271 w 5897795"/>
              <a:gd name="connsiteY54" fmla="*/ 1044413 h 2732536"/>
              <a:gd name="connsiteX55" fmla="*/ 5250324 w 5897795"/>
              <a:gd name="connsiteY55" fmla="*/ 960007 h 2732536"/>
              <a:gd name="connsiteX56" fmla="*/ 5179985 w 5897795"/>
              <a:gd name="connsiteY56" fmla="*/ 931872 h 2732536"/>
              <a:gd name="connsiteX57" fmla="*/ 5067444 w 5897795"/>
              <a:gd name="connsiteY57" fmla="*/ 903736 h 2732536"/>
              <a:gd name="connsiteX58" fmla="*/ 4954902 w 5897795"/>
              <a:gd name="connsiteY58" fmla="*/ 861533 h 2732536"/>
              <a:gd name="connsiteX59" fmla="*/ 4462533 w 5897795"/>
              <a:gd name="connsiteY59" fmla="*/ 791195 h 2732536"/>
              <a:gd name="connsiteX60" fmla="*/ 4251517 w 5897795"/>
              <a:gd name="connsiteY60" fmla="*/ 777127 h 2732536"/>
              <a:gd name="connsiteX61" fmla="*/ 3337117 w 5897795"/>
              <a:gd name="connsiteY61" fmla="*/ 748992 h 2732536"/>
              <a:gd name="connsiteX62" fmla="*/ 3252711 w 5897795"/>
              <a:gd name="connsiteY62" fmla="*/ 720856 h 2732536"/>
              <a:gd name="connsiteX63" fmla="*/ 2971357 w 5897795"/>
              <a:gd name="connsiteY63" fmla="*/ 552044 h 2732536"/>
              <a:gd name="connsiteX64" fmla="*/ 2901019 w 5897795"/>
              <a:gd name="connsiteY64" fmla="*/ 481706 h 2732536"/>
              <a:gd name="connsiteX65" fmla="*/ 2872884 w 5897795"/>
              <a:gd name="connsiteY65" fmla="*/ 439503 h 2732536"/>
              <a:gd name="connsiteX66" fmla="*/ 2816613 w 5897795"/>
              <a:gd name="connsiteY66" fmla="*/ 369164 h 2732536"/>
              <a:gd name="connsiteX67" fmla="*/ 2774410 w 5897795"/>
              <a:gd name="connsiteY67" fmla="*/ 326961 h 2732536"/>
              <a:gd name="connsiteX68" fmla="*/ 2704071 w 5897795"/>
              <a:gd name="connsiteY68" fmla="*/ 214420 h 2732536"/>
              <a:gd name="connsiteX69" fmla="*/ 2591530 w 5897795"/>
              <a:gd name="connsiteY69" fmla="*/ 101878 h 2732536"/>
              <a:gd name="connsiteX70" fmla="*/ 2338311 w 5897795"/>
              <a:gd name="connsiteY70" fmla="*/ 45607 h 2732536"/>
              <a:gd name="connsiteX71" fmla="*/ 1001880 w 5897795"/>
              <a:gd name="connsiteY71" fmla="*/ 31540 h 2732536"/>
              <a:gd name="connsiteX72" fmla="*/ 931542 w 5897795"/>
              <a:gd name="connsiteY72" fmla="*/ 3404 h 2732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897795" h="2732536">
                <a:moveTo>
                  <a:pt x="931542" y="3404"/>
                </a:moveTo>
                <a:lnTo>
                  <a:pt x="931542" y="3404"/>
                </a:lnTo>
                <a:cubicBezTo>
                  <a:pt x="461428" y="15157"/>
                  <a:pt x="485238" y="-44127"/>
                  <a:pt x="171887" y="87810"/>
                </a:cubicBezTo>
                <a:cubicBezTo>
                  <a:pt x="146687" y="98421"/>
                  <a:pt x="124994" y="115945"/>
                  <a:pt x="101548" y="130013"/>
                </a:cubicBezTo>
                <a:cubicBezTo>
                  <a:pt x="-107428" y="652464"/>
                  <a:pt x="67687" y="188809"/>
                  <a:pt x="87480" y="1663392"/>
                </a:cubicBezTo>
                <a:cubicBezTo>
                  <a:pt x="90313" y="1874440"/>
                  <a:pt x="93277" y="2085533"/>
                  <a:pt x="101548" y="2296438"/>
                </a:cubicBezTo>
                <a:cubicBezTo>
                  <a:pt x="103861" y="2355429"/>
                  <a:pt x="123888" y="2410625"/>
                  <a:pt x="143751" y="2465250"/>
                </a:cubicBezTo>
                <a:cubicBezTo>
                  <a:pt x="152381" y="2488982"/>
                  <a:pt x="159795" y="2513420"/>
                  <a:pt x="171887" y="2535589"/>
                </a:cubicBezTo>
                <a:cubicBezTo>
                  <a:pt x="188079" y="2565274"/>
                  <a:pt x="196078" y="2609302"/>
                  <a:pt x="228157" y="2619995"/>
                </a:cubicBezTo>
                <a:cubicBezTo>
                  <a:pt x="270360" y="2634063"/>
                  <a:pt x="313703" y="2645088"/>
                  <a:pt x="354767" y="2662198"/>
                </a:cubicBezTo>
                <a:cubicBezTo>
                  <a:pt x="370374" y="2668701"/>
                  <a:pt x="380634" y="2685977"/>
                  <a:pt x="396970" y="2690333"/>
                </a:cubicBezTo>
                <a:cubicBezTo>
                  <a:pt x="472228" y="2710402"/>
                  <a:pt x="609898" y="2723370"/>
                  <a:pt x="692391" y="2732536"/>
                </a:cubicBezTo>
                <a:cubicBezTo>
                  <a:pt x="823690" y="2723158"/>
                  <a:pt x="957887" y="2733394"/>
                  <a:pt x="1086287" y="2704401"/>
                </a:cubicBezTo>
                <a:cubicBezTo>
                  <a:pt x="1133450" y="2693751"/>
                  <a:pt x="1134130" y="2573251"/>
                  <a:pt x="1142557" y="2549656"/>
                </a:cubicBezTo>
                <a:cubicBezTo>
                  <a:pt x="1156663" y="2510158"/>
                  <a:pt x="1188655" y="2477804"/>
                  <a:pt x="1198828" y="2437115"/>
                </a:cubicBezTo>
                <a:cubicBezTo>
                  <a:pt x="1205968" y="2408557"/>
                  <a:pt x="1214854" y="2366897"/>
                  <a:pt x="1226964" y="2338641"/>
                </a:cubicBezTo>
                <a:cubicBezTo>
                  <a:pt x="1235225" y="2319366"/>
                  <a:pt x="1245721" y="2301127"/>
                  <a:pt x="1255099" y="2282370"/>
                </a:cubicBezTo>
                <a:cubicBezTo>
                  <a:pt x="1269167" y="2207342"/>
                  <a:pt x="1288872" y="2133155"/>
                  <a:pt x="1297302" y="2057287"/>
                </a:cubicBezTo>
                <a:cubicBezTo>
                  <a:pt x="1303327" y="2003063"/>
                  <a:pt x="1311908" y="1904898"/>
                  <a:pt x="1325437" y="1846272"/>
                </a:cubicBezTo>
                <a:cubicBezTo>
                  <a:pt x="1333113" y="1813008"/>
                  <a:pt x="1340125" y="1779176"/>
                  <a:pt x="1353573" y="1747798"/>
                </a:cubicBezTo>
                <a:cubicBezTo>
                  <a:pt x="1368466" y="1713049"/>
                  <a:pt x="1395173" y="1684167"/>
                  <a:pt x="1409844" y="1649324"/>
                </a:cubicBezTo>
                <a:cubicBezTo>
                  <a:pt x="1485629" y="1469335"/>
                  <a:pt x="1435167" y="1513332"/>
                  <a:pt x="1522385" y="1367970"/>
                </a:cubicBezTo>
                <a:cubicBezTo>
                  <a:pt x="1554856" y="1313851"/>
                  <a:pt x="1567935" y="1279164"/>
                  <a:pt x="1620859" y="1241361"/>
                </a:cubicBezTo>
                <a:cubicBezTo>
                  <a:pt x="1632926" y="1232742"/>
                  <a:pt x="1649178" y="1232500"/>
                  <a:pt x="1663062" y="1227293"/>
                </a:cubicBezTo>
                <a:cubicBezTo>
                  <a:pt x="1779044" y="1183799"/>
                  <a:pt x="1692559" y="1204263"/>
                  <a:pt x="1845942" y="1185090"/>
                </a:cubicBezTo>
                <a:cubicBezTo>
                  <a:pt x="2131395" y="1196984"/>
                  <a:pt x="2417446" y="1071895"/>
                  <a:pt x="2605597" y="1283564"/>
                </a:cubicBezTo>
                <a:cubicBezTo>
                  <a:pt x="2619529" y="1299238"/>
                  <a:pt x="2622100" y="1322386"/>
                  <a:pt x="2633733" y="1339835"/>
                </a:cubicBezTo>
                <a:cubicBezTo>
                  <a:pt x="2650388" y="1364818"/>
                  <a:pt x="2671247" y="1386727"/>
                  <a:pt x="2690004" y="1410173"/>
                </a:cubicBezTo>
                <a:cubicBezTo>
                  <a:pt x="2699382" y="1442998"/>
                  <a:pt x="2702872" y="1478113"/>
                  <a:pt x="2718139" y="1508647"/>
                </a:cubicBezTo>
                <a:cubicBezTo>
                  <a:pt x="2727036" y="1526441"/>
                  <a:pt x="2748779" y="1534661"/>
                  <a:pt x="2760342" y="1550850"/>
                </a:cubicBezTo>
                <a:cubicBezTo>
                  <a:pt x="2772531" y="1567915"/>
                  <a:pt x="2779099" y="1588364"/>
                  <a:pt x="2788477" y="1607121"/>
                </a:cubicBezTo>
                <a:cubicBezTo>
                  <a:pt x="2815554" y="1742503"/>
                  <a:pt x="2779951" y="1617096"/>
                  <a:pt x="2844748" y="1733730"/>
                </a:cubicBezTo>
                <a:cubicBezTo>
                  <a:pt x="3020383" y="2049872"/>
                  <a:pt x="2893301" y="1829292"/>
                  <a:pt x="2971357" y="2001016"/>
                </a:cubicBezTo>
                <a:cubicBezTo>
                  <a:pt x="2984374" y="2029653"/>
                  <a:pt x="3001461" y="2056386"/>
                  <a:pt x="3013560" y="2085423"/>
                </a:cubicBezTo>
                <a:cubicBezTo>
                  <a:pt x="3038976" y="2146420"/>
                  <a:pt x="3035046" y="2173923"/>
                  <a:pt x="3069831" y="2226100"/>
                </a:cubicBezTo>
                <a:cubicBezTo>
                  <a:pt x="3077188" y="2237136"/>
                  <a:pt x="3088588" y="2244857"/>
                  <a:pt x="3097967" y="2254235"/>
                </a:cubicBezTo>
                <a:cubicBezTo>
                  <a:pt x="3102656" y="2272992"/>
                  <a:pt x="3105245" y="2292403"/>
                  <a:pt x="3112034" y="2310506"/>
                </a:cubicBezTo>
                <a:cubicBezTo>
                  <a:pt x="3119397" y="2330142"/>
                  <a:pt x="3134003" y="2346733"/>
                  <a:pt x="3140170" y="2366776"/>
                </a:cubicBezTo>
                <a:cubicBezTo>
                  <a:pt x="3175191" y="2480593"/>
                  <a:pt x="3143065" y="2468871"/>
                  <a:pt x="3196440" y="2535589"/>
                </a:cubicBezTo>
                <a:cubicBezTo>
                  <a:pt x="3204726" y="2545946"/>
                  <a:pt x="3212534" y="2558166"/>
                  <a:pt x="3224576" y="2563724"/>
                </a:cubicBezTo>
                <a:cubicBezTo>
                  <a:pt x="3274410" y="2586724"/>
                  <a:pt x="3328568" y="2599097"/>
                  <a:pt x="3379320" y="2619995"/>
                </a:cubicBezTo>
                <a:cubicBezTo>
                  <a:pt x="3408407" y="2631972"/>
                  <a:pt x="3435591" y="2648130"/>
                  <a:pt x="3463727" y="2662198"/>
                </a:cubicBezTo>
                <a:cubicBezTo>
                  <a:pt x="4011159" y="2615275"/>
                  <a:pt x="4338496" y="2851624"/>
                  <a:pt x="4518804" y="2465250"/>
                </a:cubicBezTo>
                <a:cubicBezTo>
                  <a:pt x="4533241" y="2434315"/>
                  <a:pt x="4537561" y="2399601"/>
                  <a:pt x="4546939" y="2366776"/>
                </a:cubicBezTo>
                <a:cubicBezTo>
                  <a:pt x="4551628" y="2324573"/>
                  <a:pt x="4555395" y="2282257"/>
                  <a:pt x="4561007" y="2240167"/>
                </a:cubicBezTo>
                <a:cubicBezTo>
                  <a:pt x="4564777" y="2211894"/>
                  <a:pt x="4563271" y="2181728"/>
                  <a:pt x="4575074" y="2155761"/>
                </a:cubicBezTo>
                <a:cubicBezTo>
                  <a:pt x="4610532" y="2077753"/>
                  <a:pt x="4661218" y="2072807"/>
                  <a:pt x="4729819" y="2029152"/>
                </a:cubicBezTo>
                <a:cubicBezTo>
                  <a:pt x="4749600" y="2016564"/>
                  <a:pt x="4765507" y="1998176"/>
                  <a:pt x="4786090" y="1986949"/>
                </a:cubicBezTo>
                <a:cubicBezTo>
                  <a:pt x="4922308" y="1912649"/>
                  <a:pt x="4960932" y="1940475"/>
                  <a:pt x="5151850" y="1916610"/>
                </a:cubicBezTo>
                <a:cubicBezTo>
                  <a:pt x="5642252" y="1855309"/>
                  <a:pt x="5252268" y="1882885"/>
                  <a:pt x="5770828" y="1860340"/>
                </a:cubicBezTo>
                <a:cubicBezTo>
                  <a:pt x="5789585" y="1850961"/>
                  <a:pt x="5811177" y="1845852"/>
                  <a:pt x="5827099" y="1832204"/>
                </a:cubicBezTo>
                <a:cubicBezTo>
                  <a:pt x="5867829" y="1797292"/>
                  <a:pt x="5878499" y="1752940"/>
                  <a:pt x="5897437" y="1705595"/>
                </a:cubicBezTo>
                <a:cubicBezTo>
                  <a:pt x="5890960" y="1569576"/>
                  <a:pt x="5917733" y="1454416"/>
                  <a:pt x="5855234" y="1339835"/>
                </a:cubicBezTo>
                <a:cubicBezTo>
                  <a:pt x="5827919" y="1289757"/>
                  <a:pt x="5762832" y="1199988"/>
                  <a:pt x="5714557" y="1171023"/>
                </a:cubicBezTo>
                <a:cubicBezTo>
                  <a:pt x="5630021" y="1120301"/>
                  <a:pt x="5537020" y="1085208"/>
                  <a:pt x="5447271" y="1044413"/>
                </a:cubicBezTo>
                <a:cubicBezTo>
                  <a:pt x="5382249" y="1014857"/>
                  <a:pt x="5316151" y="987723"/>
                  <a:pt x="5250324" y="960007"/>
                </a:cubicBezTo>
                <a:cubicBezTo>
                  <a:pt x="5227050" y="950208"/>
                  <a:pt x="5204483" y="937997"/>
                  <a:pt x="5179985" y="931872"/>
                </a:cubicBezTo>
                <a:cubicBezTo>
                  <a:pt x="5142471" y="922493"/>
                  <a:pt x="5104352" y="915270"/>
                  <a:pt x="5067444" y="903736"/>
                </a:cubicBezTo>
                <a:cubicBezTo>
                  <a:pt x="5029203" y="891786"/>
                  <a:pt x="4993670" y="871646"/>
                  <a:pt x="4954902" y="861533"/>
                </a:cubicBezTo>
                <a:cubicBezTo>
                  <a:pt x="4778807" y="815595"/>
                  <a:pt x="4647940" y="807087"/>
                  <a:pt x="4462533" y="791195"/>
                </a:cubicBezTo>
                <a:cubicBezTo>
                  <a:pt x="4392296" y="785175"/>
                  <a:pt x="4321962" y="779769"/>
                  <a:pt x="4251517" y="777127"/>
                </a:cubicBezTo>
                <a:lnTo>
                  <a:pt x="3337117" y="748992"/>
                </a:lnTo>
                <a:cubicBezTo>
                  <a:pt x="3308982" y="739613"/>
                  <a:pt x="3279237" y="734119"/>
                  <a:pt x="3252711" y="720856"/>
                </a:cubicBezTo>
                <a:cubicBezTo>
                  <a:pt x="3210740" y="699871"/>
                  <a:pt x="3041055" y="613997"/>
                  <a:pt x="2971357" y="552044"/>
                </a:cubicBezTo>
                <a:cubicBezTo>
                  <a:pt x="2946575" y="530015"/>
                  <a:pt x="2922853" y="506660"/>
                  <a:pt x="2901019" y="481706"/>
                </a:cubicBezTo>
                <a:cubicBezTo>
                  <a:pt x="2889886" y="468982"/>
                  <a:pt x="2883028" y="453029"/>
                  <a:pt x="2872884" y="439503"/>
                </a:cubicBezTo>
                <a:cubicBezTo>
                  <a:pt x="2854869" y="415482"/>
                  <a:pt x="2836385" y="391761"/>
                  <a:pt x="2816613" y="369164"/>
                </a:cubicBezTo>
                <a:cubicBezTo>
                  <a:pt x="2803512" y="354192"/>
                  <a:pt x="2786112" y="343051"/>
                  <a:pt x="2774410" y="326961"/>
                </a:cubicBezTo>
                <a:cubicBezTo>
                  <a:pt x="2748390" y="291184"/>
                  <a:pt x="2731967" y="248754"/>
                  <a:pt x="2704071" y="214420"/>
                </a:cubicBezTo>
                <a:cubicBezTo>
                  <a:pt x="2670616" y="173245"/>
                  <a:pt x="2642541" y="116452"/>
                  <a:pt x="2591530" y="101878"/>
                </a:cubicBezTo>
                <a:cubicBezTo>
                  <a:pt x="2515785" y="80237"/>
                  <a:pt x="2414321" y="47758"/>
                  <a:pt x="2338311" y="45607"/>
                </a:cubicBezTo>
                <a:cubicBezTo>
                  <a:pt x="1892988" y="33004"/>
                  <a:pt x="1447357" y="36229"/>
                  <a:pt x="1001880" y="31540"/>
                </a:cubicBezTo>
                <a:cubicBezTo>
                  <a:pt x="946331" y="13023"/>
                  <a:pt x="943265" y="8093"/>
                  <a:pt x="931542" y="3404"/>
                </a:cubicBezTo>
                <a:close/>
              </a:path>
            </a:pathLst>
          </a:cu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26">
            <a:extLst>
              <a:ext uri="{FF2B5EF4-FFF2-40B4-BE49-F238E27FC236}">
                <a16:creationId xmlns:a16="http://schemas.microsoft.com/office/drawing/2014/main" id="{7AE26E01-9D77-05AE-1E00-A46AB08AFE4D}"/>
              </a:ext>
            </a:extLst>
          </p:cNvPr>
          <p:cNvSpPr txBox="1"/>
          <p:nvPr/>
        </p:nvSpPr>
        <p:spPr>
          <a:xfrm>
            <a:off x="10761165" y="4289847"/>
            <a:ext cx="1964235" cy="2962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FF0000"/>
                </a:solidFill>
                <a:latin typeface="각진펜" panose="020B0600000101010101" charset="-127"/>
                <a:ea typeface="각진펜" panose="020B0600000101010101" charset="-127"/>
              </a:rPr>
              <a:t>이상치 존재 </a:t>
            </a:r>
            <a:r>
              <a:rPr lang="en-US" altLang="ko-KR" sz="1400" dirty="0">
                <a:solidFill>
                  <a:srgbClr val="FF0000"/>
                </a:solidFill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400" dirty="0">
                <a:solidFill>
                  <a:srgbClr val="FF0000"/>
                </a:solidFill>
                <a:latin typeface="각진펜" panose="020B0600000101010101" charset="-127"/>
                <a:ea typeface="각진펜" panose="020B0600000101010101" charset="-127"/>
              </a:rPr>
              <a:t>변동성</a:t>
            </a:r>
            <a:r>
              <a:rPr lang="en-US" altLang="ko-KR" sz="1400" dirty="0">
                <a:solidFill>
                  <a:srgbClr val="FF0000"/>
                </a:solidFill>
                <a:latin typeface="각진펜" panose="020B0600000101010101" charset="-127"/>
                <a:ea typeface="각진펜" panose="020B0600000101010101" charset="-127"/>
              </a:rPr>
              <a:t>)</a:t>
            </a:r>
            <a:endParaRPr lang="en-US" altLang="ko-KR" sz="1400" b="1" dirty="0">
              <a:solidFill>
                <a:srgbClr val="FF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</p:spTree>
    <p:extLst>
      <p:ext uri="{BB962C8B-B14F-4D97-AF65-F5344CB8AC3E}">
        <p14:creationId xmlns:p14="http://schemas.microsoft.com/office/powerpoint/2010/main" val="11106100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ED6D00-93AA-5ECF-7C0D-DAB581057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A1861ADA-C7C1-E67C-7B54-B944D0B1E8E9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0069784C-BC77-6967-DA93-0F17C585BA1A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57E60F34-D7A6-82E2-67FD-F331D06BFD9A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D6F622E6-FB4B-9437-0C04-A315C385F27F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144AAE96-0DE2-3653-E780-CFE886AE4127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2.4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모델링 및 예측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대상구역 준비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E4C0023B-B0B8-D4F5-2CF0-7D381A21FBA8}"/>
              </a:ext>
            </a:extLst>
          </p:cNvPr>
          <p:cNvSpPr/>
          <p:nvPr/>
        </p:nvSpPr>
        <p:spPr>
          <a:xfrm rot="5400000">
            <a:off x="8683330" y="5151990"/>
            <a:ext cx="3669450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45CE2281-9111-556C-42F5-03FF30DEFE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565" y="5162411"/>
            <a:ext cx="677611" cy="677611"/>
          </a:xfrm>
          <a:prstGeom prst="rect">
            <a:avLst/>
          </a:prstGeom>
        </p:spPr>
      </p:pic>
      <p:sp>
        <p:nvSpPr>
          <p:cNvPr id="4" name="TextBox 26">
            <a:extLst>
              <a:ext uri="{FF2B5EF4-FFF2-40B4-BE49-F238E27FC236}">
                <a16:creationId xmlns:a16="http://schemas.microsoft.com/office/drawing/2014/main" id="{623301C9-F3E0-FAE6-2700-8DF60502BEF5}"/>
              </a:ext>
            </a:extLst>
          </p:cNvPr>
          <p:cNvSpPr txBox="1"/>
          <p:nvPr/>
        </p:nvSpPr>
        <p:spPr>
          <a:xfrm>
            <a:off x="512059" y="9862847"/>
            <a:ext cx="5050541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출처 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공동주택용지 지구단위계획 및 공급일정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- LH, </a:t>
            </a:r>
          </a:p>
          <a:p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 교산지구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지구단위 계획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- </a:t>
            </a:r>
            <a:r>
              <a:rPr lang="ko-KR" altLang="en-US" sz="12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지엘산업개발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㈜</a:t>
            </a:r>
            <a:endParaRPr lang="en-US" altLang="ko-KR" sz="12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854BB76-B15C-730A-F04C-9E75A6A61CB0}"/>
              </a:ext>
            </a:extLst>
          </p:cNvPr>
          <p:cNvSpPr/>
          <p:nvPr/>
        </p:nvSpPr>
        <p:spPr>
          <a:xfrm>
            <a:off x="11167157" y="3425352"/>
            <a:ext cx="6340044" cy="4413231"/>
          </a:xfrm>
          <a:prstGeom prst="roundRect">
            <a:avLst>
              <a:gd name="adj" fmla="val 4685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FEA09306-7A53-228B-F8D8-A9A6742BC0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55147" y="3737315"/>
            <a:ext cx="2676677" cy="3312440"/>
          </a:xfrm>
          <a:prstGeom prst="roundRect">
            <a:avLst>
              <a:gd name="adj" fmla="val 5068"/>
            </a:avLst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429D7FD5-15A8-F7AD-B688-E3FC1DC29B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82574" y="3737315"/>
            <a:ext cx="2676677" cy="3312440"/>
          </a:xfrm>
          <a:prstGeom prst="roundRect">
            <a:avLst>
              <a:gd name="adj" fmla="val 4532"/>
            </a:avLst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7AC31209-65B9-D3B3-01B8-99DCD40DF451}"/>
              </a:ext>
            </a:extLst>
          </p:cNvPr>
          <p:cNvSpPr/>
          <p:nvPr/>
        </p:nvSpPr>
        <p:spPr>
          <a:xfrm>
            <a:off x="752426" y="2324100"/>
            <a:ext cx="5003643" cy="6857991"/>
          </a:xfrm>
          <a:prstGeom prst="roundRect">
            <a:avLst>
              <a:gd name="adj" fmla="val 9788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9DC6BC9-7393-A5CD-D71B-023358E010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8" r="388" b="439"/>
          <a:stretch/>
        </p:blipFill>
        <p:spPr>
          <a:xfrm>
            <a:off x="902602" y="6363285"/>
            <a:ext cx="4180930" cy="19570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86FCD8-3B28-043C-B562-68B9785482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01" y="3010485"/>
            <a:ext cx="4180929" cy="3384166"/>
          </a:xfrm>
          <a:prstGeom prst="rect">
            <a:avLst/>
          </a:prstGeom>
        </p:spPr>
      </p:pic>
      <p:sp>
        <p:nvSpPr>
          <p:cNvPr id="10" name="TextBox 26">
            <a:extLst>
              <a:ext uri="{FF2B5EF4-FFF2-40B4-BE49-F238E27FC236}">
                <a16:creationId xmlns:a16="http://schemas.microsoft.com/office/drawing/2014/main" id="{3EA80667-C531-F95D-92DE-7C902D25C840}"/>
              </a:ext>
            </a:extLst>
          </p:cNvPr>
          <p:cNvSpPr txBox="1"/>
          <p:nvPr/>
        </p:nvSpPr>
        <p:spPr>
          <a:xfrm>
            <a:off x="685800" y="2567079"/>
            <a:ext cx="50505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 교산지구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지구단위 계획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A6CF093-6BAC-A55B-857B-80D5DDD28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984" y="3908642"/>
            <a:ext cx="4569417" cy="4969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59E3F8C-58A9-EB01-699D-ADF6861A5E48}"/>
              </a:ext>
            </a:extLst>
          </p:cNvPr>
          <p:cNvSpPr txBox="1"/>
          <p:nvPr/>
        </p:nvSpPr>
        <p:spPr>
          <a:xfrm>
            <a:off x="12411033" y="7152788"/>
            <a:ext cx="3852292" cy="473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각진펜 Bold"/>
                <a:ea typeface="각진펜 Bold"/>
                <a:cs typeface="각진펜 Bold"/>
                <a:sym typeface="각진펜 Bold"/>
              </a:rPr>
              <a:t>대상구역 데이터 제작</a:t>
            </a:r>
            <a:endParaRPr lang="en-US" altLang="ko-KR" b="1" dirty="0"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FC879DC-FC7C-A174-D5C9-6DA8B3093626}"/>
              </a:ext>
            </a:extLst>
          </p:cNvPr>
          <p:cNvSpPr/>
          <p:nvPr/>
        </p:nvSpPr>
        <p:spPr>
          <a:xfrm>
            <a:off x="6732005" y="3218567"/>
            <a:ext cx="3136948" cy="4744811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A210579-BDB2-6772-107E-59A3009BB877}"/>
              </a:ext>
            </a:extLst>
          </p:cNvPr>
          <p:cNvSpPr/>
          <p:nvPr/>
        </p:nvSpPr>
        <p:spPr>
          <a:xfrm>
            <a:off x="6937273" y="4075204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1D1EEA-3B5F-0473-CBC8-E2928B2E88A3}"/>
              </a:ext>
            </a:extLst>
          </p:cNvPr>
          <p:cNvSpPr txBox="1"/>
          <p:nvPr/>
        </p:nvSpPr>
        <p:spPr>
          <a:xfrm>
            <a:off x="7084316" y="4114486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결측치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이상치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제거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B0F21D-D06F-157D-33EA-155D2F8CB7BC}"/>
              </a:ext>
            </a:extLst>
          </p:cNvPr>
          <p:cNvSpPr/>
          <p:nvPr/>
        </p:nvSpPr>
        <p:spPr>
          <a:xfrm>
            <a:off x="6950168" y="5316264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3666FA-4C0B-2C20-F306-D5E642675BE3}"/>
              </a:ext>
            </a:extLst>
          </p:cNvPr>
          <p:cNvSpPr txBox="1"/>
          <p:nvPr/>
        </p:nvSpPr>
        <p:spPr>
          <a:xfrm>
            <a:off x="7070479" y="5337754"/>
            <a:ext cx="2444840" cy="967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Type</a:t>
            </a:r>
            <a:r>
              <a:rPr lang="ko-KR" altLang="en-US" sz="2000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en-US" altLang="ko-KR" sz="2000" b="0" i="0" dirty="0">
              <a:solidFill>
                <a:srgbClr val="5171FF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및 </a:t>
            </a:r>
            <a:r>
              <a:rPr lang="en-US" altLang="ko-KR" sz="2000" dirty="0" err="1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gdf</a:t>
            </a:r>
            <a:r>
              <a:rPr lang="en-US" altLang="ko-KR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sz="20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변환</a:t>
            </a:r>
            <a:endParaRPr lang="ko-KR" altLang="en-US" sz="20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83A0DD0-A0C5-7C5D-3C6F-31C285427BF1}"/>
              </a:ext>
            </a:extLst>
          </p:cNvPr>
          <p:cNvSpPr/>
          <p:nvPr/>
        </p:nvSpPr>
        <p:spPr>
          <a:xfrm>
            <a:off x="6950168" y="6507676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C83EDD-6B17-BB9E-DB3A-B2342EC0CF8C}"/>
              </a:ext>
            </a:extLst>
          </p:cNvPr>
          <p:cNvSpPr txBox="1"/>
          <p:nvPr/>
        </p:nvSpPr>
        <p:spPr>
          <a:xfrm>
            <a:off x="7084316" y="6485729"/>
            <a:ext cx="2444840" cy="977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블록코드 </a:t>
            </a:r>
            <a:endParaRPr lang="en-US" altLang="ko-KR" sz="20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기준으로 병합</a:t>
            </a:r>
            <a:endParaRPr lang="ko-KR" altLang="en-US" sz="2000" dirty="0"/>
          </a:p>
        </p:txBody>
      </p:sp>
      <p:sp>
        <p:nvSpPr>
          <p:cNvPr id="44" name="TextBox 26">
            <a:extLst>
              <a:ext uri="{FF2B5EF4-FFF2-40B4-BE49-F238E27FC236}">
                <a16:creationId xmlns:a16="http://schemas.microsoft.com/office/drawing/2014/main" id="{52B305DE-2C54-A1CC-767C-C353C6147405}"/>
              </a:ext>
            </a:extLst>
          </p:cNvPr>
          <p:cNvSpPr txBox="1"/>
          <p:nvPr/>
        </p:nvSpPr>
        <p:spPr>
          <a:xfrm>
            <a:off x="7421999" y="3541208"/>
            <a:ext cx="172620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대상구역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</p:spTree>
    <p:extLst>
      <p:ext uri="{BB962C8B-B14F-4D97-AF65-F5344CB8AC3E}">
        <p14:creationId xmlns:p14="http://schemas.microsoft.com/office/powerpoint/2010/main" val="3618167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9F1643-C1B5-16DF-384E-26CFE085E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C886C271-21DC-EAAA-571F-F5E755608B1B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73CC5F36-99F6-803E-6ED6-86576DEB5AFB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E1042802-6590-C269-6251-E97B5E1FC71C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6F9974D8-C855-D83B-D9A1-6A0B5F17D919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5B057875-07A4-CFC2-1C5A-2D15B5D90379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2.4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모델링 및 예측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대상구역 준비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9" name="TextBox 26">
            <a:extLst>
              <a:ext uri="{FF2B5EF4-FFF2-40B4-BE49-F238E27FC236}">
                <a16:creationId xmlns:a16="http://schemas.microsoft.com/office/drawing/2014/main" id="{326BDFD3-1866-18A3-39CD-0688D78C8373}"/>
              </a:ext>
            </a:extLst>
          </p:cNvPr>
          <p:cNvSpPr txBox="1"/>
          <p:nvPr/>
        </p:nvSpPr>
        <p:spPr>
          <a:xfrm>
            <a:off x="457201" y="9872283"/>
            <a:ext cx="5050541" cy="1846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사진출처 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12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송파하남선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광역철도 노선도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- 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경기도</a:t>
            </a:r>
            <a:endParaRPr lang="en-US" altLang="ko-KR" sz="12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A7C8115-AF73-6526-2D26-9C3ADD9F0AB6}"/>
              </a:ext>
            </a:extLst>
          </p:cNvPr>
          <p:cNvSpPr/>
          <p:nvPr/>
        </p:nvSpPr>
        <p:spPr>
          <a:xfrm>
            <a:off x="1707531" y="2478728"/>
            <a:ext cx="4595116" cy="6477000"/>
          </a:xfrm>
          <a:prstGeom prst="roundRect">
            <a:avLst>
              <a:gd name="adj" fmla="val 9788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5D10C05-CE7D-4F88-ADC2-FDFBEB988108}"/>
              </a:ext>
            </a:extLst>
          </p:cNvPr>
          <p:cNvSpPr txBox="1"/>
          <p:nvPr/>
        </p:nvSpPr>
        <p:spPr>
          <a:xfrm>
            <a:off x="2590902" y="2517542"/>
            <a:ext cx="2888566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각진펜 Bold"/>
                <a:ea typeface="각진펜 Bold"/>
                <a:cs typeface="각진펜 Bold"/>
                <a:sym typeface="각진펜 Bold"/>
              </a:rPr>
              <a:t>교산지구 공공주택 공급유형 분포 확인</a:t>
            </a:r>
            <a:endParaRPr lang="en-US" altLang="ko-KR" b="1" dirty="0"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04EDE7-300E-A51C-ACB4-4651D2606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949" y="3469327"/>
            <a:ext cx="3733877" cy="3262184"/>
          </a:xfrm>
          <a:prstGeom prst="roundRect">
            <a:avLst>
              <a:gd name="adj" fmla="val 7387"/>
            </a:avLst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8053B3E-3C48-E878-210A-65E233F43C1C}"/>
              </a:ext>
            </a:extLst>
          </p:cNvPr>
          <p:cNvSpPr/>
          <p:nvPr/>
        </p:nvSpPr>
        <p:spPr>
          <a:xfrm>
            <a:off x="2590902" y="6161692"/>
            <a:ext cx="3079028" cy="5698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5E16DA-9D62-F32C-5D08-CBF92FA008EC}"/>
              </a:ext>
            </a:extLst>
          </p:cNvPr>
          <p:cNvSpPr txBox="1"/>
          <p:nvPr/>
        </p:nvSpPr>
        <p:spPr>
          <a:xfrm>
            <a:off x="2644403" y="6198200"/>
            <a:ext cx="1365201" cy="388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통합공공임대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0A7263-B269-34E4-CF68-A7F23C0B94F0}"/>
              </a:ext>
            </a:extLst>
          </p:cNvPr>
          <p:cNvSpPr txBox="1"/>
          <p:nvPr/>
        </p:nvSpPr>
        <p:spPr>
          <a:xfrm>
            <a:off x="4344902" y="6198200"/>
            <a:ext cx="1365201" cy="388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행복주택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B1898F-4CE7-89E5-1A02-3A2E3232084D}"/>
              </a:ext>
            </a:extLst>
          </p:cNvPr>
          <p:cNvSpPr txBox="1"/>
          <p:nvPr/>
        </p:nvSpPr>
        <p:spPr>
          <a:xfrm>
            <a:off x="2644402" y="4677025"/>
            <a:ext cx="1365201" cy="388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12</a:t>
            </a:r>
            <a:r>
              <a:rPr lang="ko-KR" altLang="en-US" sz="1400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개</a:t>
            </a:r>
            <a:endParaRPr lang="en-US" altLang="ko-KR" sz="1400" dirty="0"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226765-29FB-5AFF-1A49-309B7BDD5B20}"/>
              </a:ext>
            </a:extLst>
          </p:cNvPr>
          <p:cNvSpPr txBox="1"/>
          <p:nvPr/>
        </p:nvSpPr>
        <p:spPr>
          <a:xfrm>
            <a:off x="4340167" y="5197186"/>
            <a:ext cx="1365201" cy="388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9</a:t>
            </a:r>
            <a:r>
              <a:rPr lang="ko-KR" altLang="en-US" sz="1400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개</a:t>
            </a:r>
            <a:endParaRPr lang="en-US" altLang="ko-KR" sz="1400" dirty="0"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4" name="TextBox 26">
            <a:extLst>
              <a:ext uri="{FF2B5EF4-FFF2-40B4-BE49-F238E27FC236}">
                <a16:creationId xmlns:a16="http://schemas.microsoft.com/office/drawing/2014/main" id="{845552D2-076A-FE02-BC49-2B41627DED54}"/>
              </a:ext>
            </a:extLst>
          </p:cNvPr>
          <p:cNvSpPr txBox="1"/>
          <p:nvPr/>
        </p:nvSpPr>
        <p:spPr>
          <a:xfrm>
            <a:off x="1954297" y="6910301"/>
            <a:ext cx="4352237" cy="18145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통합공공임대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*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-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기존의 공공임대주택 유형들을 통합하여 제공하는 주택 유형</a:t>
            </a:r>
            <a:endParaRPr lang="en-US" altLang="ko-KR" sz="16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다양한 계층의 주거 안정을 강화하는 동시에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기존 공공임대 유형의 복잡성을 해소하는 방향으로 설계</a:t>
            </a:r>
            <a:endParaRPr kumimoji="0" lang="ko-KR" altLang="ko-KR" sz="1600" i="0" u="none" strike="noStrike" cap="none" normalizeH="0" baseline="0" dirty="0">
              <a:ln>
                <a:noFill/>
              </a:ln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16" name="TextBox 26">
            <a:extLst>
              <a:ext uri="{FF2B5EF4-FFF2-40B4-BE49-F238E27FC236}">
                <a16:creationId xmlns:a16="http://schemas.microsoft.com/office/drawing/2014/main" id="{ACB16F24-1201-14F4-75D6-3C60679CD323}"/>
              </a:ext>
            </a:extLst>
          </p:cNvPr>
          <p:cNvSpPr txBox="1"/>
          <p:nvPr/>
        </p:nvSpPr>
        <p:spPr>
          <a:xfrm>
            <a:off x="2129435" y="8995946"/>
            <a:ext cx="4352237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*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통합 공공임대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( 2022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년도 이후 건설승인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endParaRPr kumimoji="0" lang="ko-KR" altLang="ko-KR" sz="1600" i="0" u="none" strike="noStrike" cap="none" normalizeH="0" baseline="0" dirty="0">
              <a:ln>
                <a:noFill/>
              </a:ln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pic>
        <p:nvPicPr>
          <p:cNvPr id="6" name="Picture 2" descr="송파하남선 광역철도, 2032년 개통 예정 &lt; 지자체 &lt; 공기업·지자체 &lt; 기사본문 - 디스커버리뉴스(DISCOVERYNEWS)">
            <a:extLst>
              <a:ext uri="{FF2B5EF4-FFF2-40B4-BE49-F238E27FC236}">
                <a16:creationId xmlns:a16="http://schemas.microsoft.com/office/drawing/2014/main" id="{62A4EC3D-6115-1379-C473-9CC7F4C1F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1455" y="7010994"/>
            <a:ext cx="2093911" cy="2171106"/>
          </a:xfrm>
          <a:prstGeom prst="roundRect">
            <a:avLst>
              <a:gd name="adj" fmla="val 658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B2F49646-6B61-E8F1-3FC7-057AD2C55D44}"/>
              </a:ext>
            </a:extLst>
          </p:cNvPr>
          <p:cNvSpPr/>
          <p:nvPr/>
        </p:nvSpPr>
        <p:spPr>
          <a:xfrm rot="5400000">
            <a:off x="9694984" y="5132544"/>
            <a:ext cx="4490468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46E3E1F4-C751-1FB1-A905-215B3EA412EB}"/>
              </a:ext>
            </a:extLst>
          </p:cNvPr>
          <p:cNvSpPr txBox="1"/>
          <p:nvPr/>
        </p:nvSpPr>
        <p:spPr>
          <a:xfrm>
            <a:off x="6633622" y="5782332"/>
            <a:ext cx="4421255" cy="707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세가지 특성 데이터를 통합하여</a:t>
            </a:r>
            <a:r>
              <a:rPr lang="en-US" altLang="ko-KR" sz="1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br>
              <a:rPr lang="en-US" altLang="ko-KR" sz="1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sz="1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적정규모</a:t>
            </a:r>
            <a:r>
              <a:rPr lang="en-US" altLang="ko-KR" sz="1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1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예측에 활용될</a:t>
            </a:r>
            <a:r>
              <a:rPr lang="en-US" altLang="ko-KR" sz="16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16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구축</a:t>
            </a:r>
            <a:endParaRPr lang="en-US" altLang="ko-KR" sz="16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9C8832D-0DFF-F9CD-B492-4D7DF45DAF61}"/>
              </a:ext>
            </a:extLst>
          </p:cNvPr>
          <p:cNvSpPr/>
          <p:nvPr/>
        </p:nvSpPr>
        <p:spPr>
          <a:xfrm>
            <a:off x="6430789" y="2517542"/>
            <a:ext cx="4774391" cy="4353171"/>
          </a:xfrm>
          <a:prstGeom prst="roundRect">
            <a:avLst>
              <a:gd name="adj" fmla="val 9165"/>
            </a:avLst>
          </a:prstGeom>
          <a:noFill/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6">
            <a:extLst>
              <a:ext uri="{FF2B5EF4-FFF2-40B4-BE49-F238E27FC236}">
                <a16:creationId xmlns:a16="http://schemas.microsoft.com/office/drawing/2014/main" id="{094A0BCD-7DC7-609E-D971-F32375BE3EEE}"/>
              </a:ext>
            </a:extLst>
          </p:cNvPr>
          <p:cNvSpPr txBox="1"/>
          <p:nvPr/>
        </p:nvSpPr>
        <p:spPr>
          <a:xfrm>
            <a:off x="7935933" y="3351671"/>
            <a:ext cx="1816638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dirty="0">
                <a:latin typeface="각진펜 Bold" panose="020B0600000101010101" charset="-127"/>
                <a:ea typeface="각진펜 Bold" panose="020B0600000101010101" charset="-127"/>
              </a:rPr>
              <a:t>“Property1_df.csv”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29" name="TextBox 26">
            <a:extLst>
              <a:ext uri="{FF2B5EF4-FFF2-40B4-BE49-F238E27FC236}">
                <a16:creationId xmlns:a16="http://schemas.microsoft.com/office/drawing/2014/main" id="{45F7BBAE-3999-E721-3CAC-B218498B147E}"/>
              </a:ext>
            </a:extLst>
          </p:cNvPr>
          <p:cNvSpPr txBox="1"/>
          <p:nvPr/>
        </p:nvSpPr>
        <p:spPr>
          <a:xfrm>
            <a:off x="8002468" y="4295375"/>
            <a:ext cx="1683567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dirty="0">
                <a:latin typeface="각진펜 Bold" panose="020B0600000101010101" charset="-127"/>
                <a:ea typeface="각진펜 Bold" panose="020B0600000101010101" charset="-127"/>
              </a:rPr>
              <a:t>“Property2_df.csv”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30" name="TextBox 26">
            <a:extLst>
              <a:ext uri="{FF2B5EF4-FFF2-40B4-BE49-F238E27FC236}">
                <a16:creationId xmlns:a16="http://schemas.microsoft.com/office/drawing/2014/main" id="{D4AA01DC-E5C9-1F4F-1F57-4A61113C0808}"/>
              </a:ext>
            </a:extLst>
          </p:cNvPr>
          <p:cNvSpPr txBox="1"/>
          <p:nvPr/>
        </p:nvSpPr>
        <p:spPr>
          <a:xfrm>
            <a:off x="8002468" y="5299117"/>
            <a:ext cx="1711049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dirty="0">
                <a:latin typeface="각진펜 Bold" panose="020B0600000101010101" charset="-127"/>
                <a:ea typeface="각진펜 Bold" panose="020B0600000101010101" charset="-127"/>
              </a:rPr>
              <a:t>“Property3_df.csv”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DF6336D-DEEA-7693-E595-34F8CF33AA27}"/>
              </a:ext>
            </a:extLst>
          </p:cNvPr>
          <p:cNvSpPr/>
          <p:nvPr/>
        </p:nvSpPr>
        <p:spPr>
          <a:xfrm>
            <a:off x="7222850" y="2801575"/>
            <a:ext cx="3242805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D9FCD95-CE95-643E-22C6-747BEE11190F}"/>
              </a:ext>
            </a:extLst>
          </p:cNvPr>
          <p:cNvSpPr txBox="1"/>
          <p:nvPr/>
        </p:nvSpPr>
        <p:spPr>
          <a:xfrm>
            <a:off x="7484290" y="2904527"/>
            <a:ext cx="2723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인구적 특성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09E9014F-E3DD-3729-D8F0-04BDB293EEE8}"/>
              </a:ext>
            </a:extLst>
          </p:cNvPr>
          <p:cNvSpPr/>
          <p:nvPr/>
        </p:nvSpPr>
        <p:spPr>
          <a:xfrm>
            <a:off x="7210150" y="3748033"/>
            <a:ext cx="3255505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B69E4E2-4791-DA95-E77D-245DBA55AB61}"/>
              </a:ext>
            </a:extLst>
          </p:cNvPr>
          <p:cNvSpPr txBox="1"/>
          <p:nvPr/>
        </p:nvSpPr>
        <p:spPr>
          <a:xfrm>
            <a:off x="7900145" y="3851570"/>
            <a:ext cx="1888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지역적 특성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C688DB88-4FFC-B1A9-CCD4-E7BFC094C714}"/>
              </a:ext>
            </a:extLst>
          </p:cNvPr>
          <p:cNvSpPr/>
          <p:nvPr/>
        </p:nvSpPr>
        <p:spPr>
          <a:xfrm>
            <a:off x="7222850" y="4723271"/>
            <a:ext cx="3242805" cy="543552"/>
          </a:xfrm>
          <a:prstGeom prst="roundRect">
            <a:avLst>
              <a:gd name="adj" fmla="val 35015"/>
            </a:avLst>
          </a:prstGeom>
          <a:solidFill>
            <a:srgbClr val="C5D0FF"/>
          </a:solidFill>
          <a:ln>
            <a:solidFill>
              <a:srgbClr val="C5D0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706B2C-9C08-549E-63A3-90E7A91823D4}"/>
              </a:ext>
            </a:extLst>
          </p:cNvPr>
          <p:cNvSpPr txBox="1"/>
          <p:nvPr/>
        </p:nvSpPr>
        <p:spPr>
          <a:xfrm>
            <a:off x="7913886" y="4799383"/>
            <a:ext cx="1888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교통적</a:t>
            </a:r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 특성</a:t>
            </a:r>
          </a:p>
        </p:txBody>
      </p:sp>
      <p:sp>
        <p:nvSpPr>
          <p:cNvPr id="38" name="TextBox 26">
            <a:extLst>
              <a:ext uri="{FF2B5EF4-FFF2-40B4-BE49-F238E27FC236}">
                <a16:creationId xmlns:a16="http://schemas.microsoft.com/office/drawing/2014/main" id="{E0AB255A-1E5A-C153-6530-BC45147FAEC5}"/>
              </a:ext>
            </a:extLst>
          </p:cNvPr>
          <p:cNvSpPr txBox="1"/>
          <p:nvPr/>
        </p:nvSpPr>
        <p:spPr>
          <a:xfrm>
            <a:off x="12612970" y="6568565"/>
            <a:ext cx="3768076" cy="884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예측을 위한</a:t>
            </a:r>
            <a:endParaRPr lang="en-US" altLang="ko-KR" sz="2000" b="1" dirty="0"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복합데이터로 변환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904C36-6B7F-DFB1-D271-4F338CDA1BCC}"/>
              </a:ext>
            </a:extLst>
          </p:cNvPr>
          <p:cNvSpPr txBox="1"/>
          <p:nvPr/>
        </p:nvSpPr>
        <p:spPr>
          <a:xfrm>
            <a:off x="8738382" y="7768904"/>
            <a:ext cx="21401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◀누락 데이터 반영</a:t>
            </a:r>
            <a:b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</a:br>
            <a:r>
              <a:rPr lang="ko-KR" altLang="en-US" sz="1600" b="1" i="0" dirty="0" err="1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송파하남선</a:t>
            </a:r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 광역철도</a:t>
            </a:r>
            <a:b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</a:br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예정 노선</a:t>
            </a:r>
            <a: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(3</a:t>
            </a:r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호선</a:t>
            </a:r>
            <a: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)</a:t>
            </a:r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 추가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92437E6A-2490-2EB5-5141-531B37450B94}"/>
              </a:ext>
            </a:extLst>
          </p:cNvPr>
          <p:cNvSpPr/>
          <p:nvPr/>
        </p:nvSpPr>
        <p:spPr>
          <a:xfrm>
            <a:off x="12684313" y="3467007"/>
            <a:ext cx="3698687" cy="4285832"/>
          </a:xfrm>
          <a:prstGeom prst="roundRect">
            <a:avLst>
              <a:gd name="adj" fmla="val 9788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DAB6121E-86F5-73A3-CBAC-E73BB27B3F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3956" y="3771900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2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623C47-61C6-84EA-130E-16FE7296B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2">
            <a:extLst>
              <a:ext uri="{FF2B5EF4-FFF2-40B4-BE49-F238E27FC236}">
                <a16:creationId xmlns:a16="http://schemas.microsoft.com/office/drawing/2014/main" id="{AC1651AB-E03F-F40C-95FD-DFF371FF87D5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21" name="Freeform 3">
              <a:extLst>
                <a:ext uri="{FF2B5EF4-FFF2-40B4-BE49-F238E27FC236}">
                  <a16:creationId xmlns:a16="http://schemas.microsoft.com/office/drawing/2014/main" id="{BC7A46F3-99F7-7F71-12DE-62FADE8F6C59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2" name="TextBox 4">
              <a:extLst>
                <a:ext uri="{FF2B5EF4-FFF2-40B4-BE49-F238E27FC236}">
                  <a16:creationId xmlns:a16="http://schemas.microsoft.com/office/drawing/2014/main" id="{E8D35258-3CAB-553F-1E4A-1FBE08F9C3A3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AEE361F2-A81B-1725-3C65-B4F41DED2203}"/>
              </a:ext>
            </a:extLst>
          </p:cNvPr>
          <p:cNvSpPr txBox="1"/>
          <p:nvPr/>
        </p:nvSpPr>
        <p:spPr>
          <a:xfrm>
            <a:off x="6255385" y="3582464"/>
            <a:ext cx="1136015" cy="900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01</a:t>
            </a: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183F6008-15BE-BF94-9A5A-78FF25BC637F}"/>
              </a:ext>
            </a:extLst>
          </p:cNvPr>
          <p:cNvSpPr txBox="1"/>
          <p:nvPr/>
        </p:nvSpPr>
        <p:spPr>
          <a:xfrm>
            <a:off x="6858000" y="3676608"/>
            <a:ext cx="5028287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프로젝트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 </a:t>
            </a:r>
            <a:r>
              <a:rPr lang="ko-KR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개요</a:t>
            </a:r>
            <a:endParaRPr lang="en-US" altLang="ko-KR" sz="5400" dirty="0">
              <a:solidFill>
                <a:schemeClr val="tx1">
                  <a:lumMod val="75000"/>
                  <a:lumOff val="25000"/>
                </a:schemeClr>
              </a:solidFill>
              <a:latin typeface="각진펜 Bold" panose="020B0600000101010101" charset="-127"/>
              <a:ea typeface="각진펜 Bold" panose="020B0600000101010101" charset="-127"/>
              <a:cs typeface="각진펜"/>
              <a:sym typeface="각진펜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84A9F42D-E88B-02A7-B570-CFDA818DCD54}"/>
              </a:ext>
            </a:extLst>
          </p:cNvPr>
          <p:cNvSpPr txBox="1"/>
          <p:nvPr/>
        </p:nvSpPr>
        <p:spPr>
          <a:xfrm>
            <a:off x="6248400" y="4589665"/>
            <a:ext cx="5333999" cy="2477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1.1 </a:t>
            </a:r>
            <a:r>
              <a:rPr lang="en-US" sz="28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프로젝트</a:t>
            </a:r>
            <a:r>
              <a:rPr 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배경 </a:t>
            </a:r>
            <a:endParaRPr lang="en-US" altLang="ko-KR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ct val="200000"/>
              </a:lnSpc>
            </a:pPr>
            <a:r>
              <a:rPr lang="en-US" altLang="ko-KR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1.2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프로젝트 목표</a:t>
            </a:r>
            <a:endParaRPr lang="en-US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ct val="200000"/>
              </a:lnSpc>
            </a:pPr>
            <a:r>
              <a:rPr lang="en-US" altLang="ko-KR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1.3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선행연구 검토</a:t>
            </a:r>
            <a:endParaRPr lang="en-US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</p:txBody>
      </p:sp>
      <p:sp>
        <p:nvSpPr>
          <p:cNvPr id="13" name="AutoShape 8">
            <a:extLst>
              <a:ext uri="{FF2B5EF4-FFF2-40B4-BE49-F238E27FC236}">
                <a16:creationId xmlns:a16="http://schemas.microsoft.com/office/drawing/2014/main" id="{B5465CBF-77C6-A3F0-A914-A8D6F8BF5F79}"/>
              </a:ext>
            </a:extLst>
          </p:cNvPr>
          <p:cNvSpPr/>
          <p:nvPr/>
        </p:nvSpPr>
        <p:spPr>
          <a:xfrm>
            <a:off x="6255384" y="4589665"/>
            <a:ext cx="5250815" cy="0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05428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7EA387-ECF0-A297-7E76-7A2C0DF9A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48CABA29-437A-698D-0255-4BBAC4BE4583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77936A56-1D0F-45BA-6592-41886819AECD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EC18C01D-59C8-C837-F7AC-0D3E2776468E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27EB6728-9BED-0B4A-0086-A97E5BF9211A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0F144CC9-62E6-D42A-17AA-1D86A08F17CD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2.4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모델링 및 예측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교산지구 적정 차량규모 예측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4" name="이등변 삼각형 3">
            <a:extLst>
              <a:ext uri="{FF2B5EF4-FFF2-40B4-BE49-F238E27FC236}">
                <a16:creationId xmlns:a16="http://schemas.microsoft.com/office/drawing/2014/main" id="{34B63B13-9453-FFD9-0A2B-492E56458A25}"/>
              </a:ext>
            </a:extLst>
          </p:cNvPr>
          <p:cNvSpPr/>
          <p:nvPr/>
        </p:nvSpPr>
        <p:spPr>
          <a:xfrm rot="5400000">
            <a:off x="3842022" y="5177474"/>
            <a:ext cx="3353520" cy="865083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E9BD9A96-5B65-AA5D-AC07-D1D3B4EAAF89}"/>
              </a:ext>
            </a:extLst>
          </p:cNvPr>
          <p:cNvSpPr/>
          <p:nvPr/>
        </p:nvSpPr>
        <p:spPr>
          <a:xfrm>
            <a:off x="6136250" y="3467100"/>
            <a:ext cx="3698687" cy="4285831"/>
          </a:xfrm>
          <a:prstGeom prst="roundRect">
            <a:avLst>
              <a:gd name="adj" fmla="val 15207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5E65D0-70F1-4148-E12F-12CDC402E5FE}"/>
              </a:ext>
            </a:extLst>
          </p:cNvPr>
          <p:cNvSpPr txBox="1"/>
          <p:nvPr/>
        </p:nvSpPr>
        <p:spPr>
          <a:xfrm>
            <a:off x="6560973" y="3808510"/>
            <a:ext cx="28009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학습된</a:t>
            </a:r>
            <a:r>
              <a:rPr lang="en-US" altLang="ko-KR" sz="20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 </a:t>
            </a:r>
            <a:r>
              <a:rPr lang="en-US" altLang="ko-KR" sz="2000" b="1" dirty="0" err="1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XGBoost</a:t>
            </a:r>
            <a:r>
              <a:rPr lang="en-US" altLang="ko-KR" sz="20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 Model</a:t>
            </a:r>
            <a:r>
              <a:rPr lang="ko-KR" altLang="en-US" sz="20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을</a:t>
            </a:r>
            <a:r>
              <a:rPr lang="en-US" altLang="ko-KR" sz="20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 </a:t>
            </a:r>
          </a:p>
          <a:p>
            <a:pPr algn="ctr"/>
            <a:r>
              <a:rPr lang="ko-KR" altLang="en-US" sz="20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통한 예측 수행</a:t>
            </a:r>
            <a:r>
              <a:rPr lang="en-US" altLang="ko-KR" sz="2000" b="1" dirty="0"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 </a:t>
            </a:r>
            <a:endParaRPr lang="ko-KR" altLang="en-US" sz="2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8F5F384-23DE-6211-35EA-441ED73803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338" y="4588726"/>
            <a:ext cx="2916942" cy="2916942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C69DB033-13A0-C21B-80D2-4FB8AC1CFADA}"/>
              </a:ext>
            </a:extLst>
          </p:cNvPr>
          <p:cNvSpPr/>
          <p:nvPr/>
        </p:nvSpPr>
        <p:spPr>
          <a:xfrm>
            <a:off x="1205792" y="3467100"/>
            <a:ext cx="3698687" cy="4285832"/>
          </a:xfrm>
          <a:prstGeom prst="roundRect">
            <a:avLst>
              <a:gd name="adj" fmla="val 9788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6EBF757-04FF-5D78-7416-0DDE62C81E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3619500"/>
            <a:ext cx="2819400" cy="2819400"/>
          </a:xfrm>
          <a:prstGeom prst="rect">
            <a:avLst/>
          </a:prstGeom>
        </p:spPr>
      </p:pic>
      <p:sp>
        <p:nvSpPr>
          <p:cNvPr id="16" name="TextBox 26">
            <a:extLst>
              <a:ext uri="{FF2B5EF4-FFF2-40B4-BE49-F238E27FC236}">
                <a16:creationId xmlns:a16="http://schemas.microsoft.com/office/drawing/2014/main" id="{9A453AAC-7E10-BAD3-6272-13CBD3C45274}"/>
              </a:ext>
            </a:extLst>
          </p:cNvPr>
          <p:cNvSpPr txBox="1"/>
          <p:nvPr/>
        </p:nvSpPr>
        <p:spPr>
          <a:xfrm>
            <a:off x="1138488" y="6431957"/>
            <a:ext cx="3833293" cy="10124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altLang="ko-KR" sz="2000" b="1" dirty="0"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000" b="1" dirty="0">
                <a:latin typeface="각진펜 Bold"/>
                <a:ea typeface="각진펜 Bold"/>
                <a:cs typeface="각진펜 Bold"/>
                <a:sym typeface="각진펜 Bold"/>
              </a:rPr>
              <a:t>예측에 사용될 </a:t>
            </a:r>
            <a:endParaRPr lang="en-US" altLang="ko-KR" sz="2000" b="1" dirty="0"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 교산지구 복합데이터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CBA50D8-CB00-6816-5DA9-B53417E6E181}"/>
              </a:ext>
            </a:extLst>
          </p:cNvPr>
          <p:cNvSpPr/>
          <p:nvPr/>
        </p:nvSpPr>
        <p:spPr>
          <a:xfrm>
            <a:off x="11076893" y="2400300"/>
            <a:ext cx="5939654" cy="6730735"/>
          </a:xfrm>
          <a:prstGeom prst="roundRect">
            <a:avLst>
              <a:gd name="adj" fmla="val 9788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E4692C5D-AA3C-1896-4543-7D9D337953C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7" t="5660" r="-87" b="-1098"/>
          <a:stretch/>
        </p:blipFill>
        <p:spPr>
          <a:xfrm>
            <a:off x="11345658" y="3259630"/>
            <a:ext cx="5403899" cy="3310670"/>
          </a:xfrm>
          <a:prstGeom prst="roundRect">
            <a:avLst>
              <a:gd name="adj" fmla="val 4344"/>
            </a:avLst>
          </a:prstGeom>
        </p:spPr>
      </p:pic>
      <p:sp>
        <p:nvSpPr>
          <p:cNvPr id="33" name="TextBox 26">
            <a:extLst>
              <a:ext uri="{FF2B5EF4-FFF2-40B4-BE49-F238E27FC236}">
                <a16:creationId xmlns:a16="http://schemas.microsoft.com/office/drawing/2014/main" id="{2925816E-9CF4-DD26-2C97-9E1A3E24205A}"/>
              </a:ext>
            </a:extLst>
          </p:cNvPr>
          <p:cNvSpPr txBox="1"/>
          <p:nvPr/>
        </p:nvSpPr>
        <p:spPr>
          <a:xfrm>
            <a:off x="11507212" y="2546741"/>
            <a:ext cx="5050541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 교산지구 공공주택 유형별 </a:t>
            </a:r>
            <a:endParaRPr lang="en-US" altLang="ko-KR" sz="20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적정규모 데이터 예측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34" name="TextBox 26">
            <a:extLst>
              <a:ext uri="{FF2B5EF4-FFF2-40B4-BE49-F238E27FC236}">
                <a16:creationId xmlns:a16="http://schemas.microsoft.com/office/drawing/2014/main" id="{559E923A-DCC7-B430-36DD-F377D1EA211B}"/>
              </a:ext>
            </a:extLst>
          </p:cNvPr>
          <p:cNvSpPr txBox="1"/>
          <p:nvPr/>
        </p:nvSpPr>
        <p:spPr>
          <a:xfrm>
            <a:off x="11409339" y="6370942"/>
            <a:ext cx="5982231" cy="24301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통합공공임대의 차량 수가 더 많을 것으로 예측되며, 일부 지역에서는 예외적으로 높은 차량 수(이상치)가 관찰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.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행복주택은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이상치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가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없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고 안정적인 분포를 보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이며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b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예상되는 차량 수가 대부분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1.0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에 가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까움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 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600" b="1" dirty="0">
                <a:latin typeface="각진펜" panose="020B0600000101010101" charset="-127"/>
                <a:ea typeface="각진펜" panose="020B0600000101010101" charset="-127"/>
              </a:rPr>
              <a:t>통합공공임대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는 </a:t>
            </a:r>
            <a:r>
              <a:rPr lang="ko-KR" altLang="en-US" sz="1600" dirty="0" err="1">
                <a:latin typeface="각진펜" panose="020B0600000101010101" charset="-127"/>
                <a:ea typeface="각진펜" panose="020B0600000101010101" charset="-127"/>
              </a:rPr>
              <a:t>예측값의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 중앙값이 </a:t>
            </a:r>
            <a:r>
              <a:rPr lang="en-US" altLang="ko-KR" sz="1600" b="1" dirty="0">
                <a:latin typeface="각진펜" panose="020B0600000101010101" charset="-127"/>
                <a:ea typeface="각진펜" panose="020B0600000101010101" charset="-127"/>
              </a:rPr>
              <a:t>1.25~1.5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로 기존  </a:t>
            </a:r>
            <a:b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</a:b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‘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국민임대 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+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 공공임대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’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의 안정적 특성과 유사함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.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F067018D-F0CE-B183-7091-0865250FB9D8}"/>
              </a:ext>
            </a:extLst>
          </p:cNvPr>
          <p:cNvSpPr/>
          <p:nvPr/>
        </p:nvSpPr>
        <p:spPr>
          <a:xfrm rot="5400000">
            <a:off x="8779155" y="5177475"/>
            <a:ext cx="3353520" cy="865083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688597-46E2-021D-C52B-562CFF1A9693}"/>
              </a:ext>
            </a:extLst>
          </p:cNvPr>
          <p:cNvSpPr/>
          <p:nvPr/>
        </p:nvSpPr>
        <p:spPr>
          <a:xfrm>
            <a:off x="11963400" y="6237099"/>
            <a:ext cx="4267199" cy="278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59883D-0914-5FB3-D45E-1710E14B3EBF}"/>
              </a:ext>
            </a:extLst>
          </p:cNvPr>
          <p:cNvSpPr txBox="1"/>
          <p:nvPr/>
        </p:nvSpPr>
        <p:spPr>
          <a:xfrm>
            <a:off x="12367943" y="6183506"/>
            <a:ext cx="1365201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통합공공임대</a:t>
            </a:r>
            <a:endParaRPr lang="en-US" altLang="ko-KR" sz="1200" dirty="0"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46709-777A-77EC-481A-73DC7B445784}"/>
              </a:ext>
            </a:extLst>
          </p:cNvPr>
          <p:cNvSpPr txBox="1"/>
          <p:nvPr/>
        </p:nvSpPr>
        <p:spPr>
          <a:xfrm>
            <a:off x="14771331" y="6183505"/>
            <a:ext cx="1365201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행복주택</a:t>
            </a:r>
            <a:endParaRPr lang="en-US" altLang="ko-KR" sz="1200" dirty="0"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</p:spTree>
    <p:extLst>
      <p:ext uri="{BB962C8B-B14F-4D97-AF65-F5344CB8AC3E}">
        <p14:creationId xmlns:p14="http://schemas.microsoft.com/office/powerpoint/2010/main" val="25664243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778490-1969-D5BE-3876-F8769476B7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34221059-174B-D73A-BB4C-2A5F5E8B157E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567BD130-AD65-35CE-62A5-8B6E81A93D1C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0E37E253-B1FA-98A7-5BD9-D3464BF9762D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F800510B-9B98-8D18-4E5F-33B1B374ED3E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321D351C-B62F-F6BC-9DB0-6A8947F687F6}"/>
              </a:ext>
            </a:extLst>
          </p:cNvPr>
          <p:cNvSpPr txBox="1"/>
          <p:nvPr/>
        </p:nvSpPr>
        <p:spPr>
          <a:xfrm>
            <a:off x="969258" y="647700"/>
            <a:ext cx="15261342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2.4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모델링 및 예측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적정 차량규모 확인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297F36E-A6EB-B3ED-2422-B4B56DF3167E}"/>
              </a:ext>
            </a:extLst>
          </p:cNvPr>
          <p:cNvSpPr/>
          <p:nvPr/>
        </p:nvSpPr>
        <p:spPr>
          <a:xfrm>
            <a:off x="609600" y="2247900"/>
            <a:ext cx="17068800" cy="7162799"/>
          </a:xfrm>
          <a:prstGeom prst="roundRect">
            <a:avLst>
              <a:gd name="adj" fmla="val 6988"/>
            </a:avLst>
          </a:prstGeom>
          <a:solidFill>
            <a:srgbClr val="5171FF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26">
            <a:extLst>
              <a:ext uri="{FF2B5EF4-FFF2-40B4-BE49-F238E27FC236}">
                <a16:creationId xmlns:a16="http://schemas.microsoft.com/office/drawing/2014/main" id="{BAA5F9E3-1C5A-B222-3EEC-94E174BD11FA}"/>
              </a:ext>
            </a:extLst>
          </p:cNvPr>
          <p:cNvSpPr txBox="1"/>
          <p:nvPr/>
        </p:nvSpPr>
        <p:spPr>
          <a:xfrm>
            <a:off x="5846058" y="2347626"/>
            <a:ext cx="5050541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예측된 공공주택 단지</a:t>
            </a:r>
            <a:b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적정 차량규모 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3" name="TextBox 26">
            <a:extLst>
              <a:ext uri="{FF2B5EF4-FFF2-40B4-BE49-F238E27FC236}">
                <a16:creationId xmlns:a16="http://schemas.microsoft.com/office/drawing/2014/main" id="{57162DD8-CFD9-6D56-EEDB-9F8EDBFCE2AD}"/>
              </a:ext>
            </a:extLst>
          </p:cNvPr>
          <p:cNvSpPr txBox="1"/>
          <p:nvPr/>
        </p:nvSpPr>
        <p:spPr>
          <a:xfrm>
            <a:off x="11156820" y="2970349"/>
            <a:ext cx="6082013" cy="6059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통합공공임대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의 경우 대부분 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1.2~1.4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대 수준으로 안정적이며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일부 블록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각진펜" panose="020B0600000101010101" charset="-127"/>
                <a:ea typeface="각진펜" panose="020B0600000101010101" charset="-127"/>
              </a:rPr>
              <a:t>A-7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에서 최대 </a:t>
            </a:r>
            <a:r>
              <a:rPr lang="en-US" altLang="ko-KR" b="1" dirty="0">
                <a:latin typeface="각진펜" panose="020B0600000101010101" charset="-127"/>
                <a:ea typeface="각진펜" panose="020B0600000101010101" charset="-127"/>
              </a:rPr>
              <a:t>2.7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대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로 예측됨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.</a:t>
            </a:r>
            <a:b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</a:b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▶</a:t>
            </a:r>
            <a:r>
              <a:rPr lang="ko-KR" altLang="en-US" dirty="0">
                <a:latin typeface="각진펜 Bold" panose="020B0600000101010101" charset="-127"/>
                <a:ea typeface="각진펜 Bold" panose="020B0600000101010101" charset="-127"/>
              </a:rPr>
              <a:t>높은 세대수가 결정적으로 반영된 것으로 판단됨</a:t>
            </a:r>
            <a:b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</a:br>
            <a:endParaRPr lang="en-US" altLang="ko-KR" dirty="0">
              <a:latin typeface="각진펜" panose="020B0600000101010101" charset="-127"/>
              <a:ea typeface="각진펜" panose="020B0600000101010101" charset="-127"/>
            </a:endParaRP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행복주택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의 경우 대부분 </a:t>
            </a:r>
            <a:r>
              <a:rPr lang="en-US" altLang="ko-KR" b="1" dirty="0">
                <a:latin typeface="각진펜" panose="020B0600000101010101" charset="-127"/>
                <a:ea typeface="각진펜" panose="020B0600000101010101" charset="-127"/>
              </a:rPr>
              <a:t>1.0~1.3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대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로 예측되어 차량 수가 낮고 안정적인 분포를 보임</a:t>
            </a:r>
            <a:b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</a:b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▶</a:t>
            </a:r>
            <a:r>
              <a:rPr lang="ko-KR" altLang="en-US" dirty="0">
                <a:latin typeface="각진펜 Bold" panose="020B0600000101010101" charset="-127"/>
                <a:ea typeface="각진펜 Bold" panose="020B0600000101010101" charset="-127"/>
              </a:rPr>
              <a:t>행복주택 유형 특성상 공유차량 수가 적은 경향을 보임</a:t>
            </a:r>
            <a:b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</a:br>
            <a:endParaRPr lang="en-US" altLang="ko-KR" dirty="0"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b="1" dirty="0">
                <a:latin typeface="각진펜" panose="020B0600000101010101" charset="-127"/>
                <a:ea typeface="각진펜" panose="020B0600000101010101" charset="-127"/>
              </a:rPr>
              <a:t>A-4, A-7, A-18, A-20 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등 통합공공임대 블록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은 적정 차량 규모가 상대적으로 많아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공유차량 관련 인프라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주차 공간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접근성 등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를 고려하여 차량 규모를 확정해야 함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b="1" dirty="0">
                <a:latin typeface="각진펜" panose="020B0600000101010101" charset="-127"/>
                <a:ea typeface="각진펜" panose="020B0600000101010101" charset="-127"/>
              </a:rPr>
              <a:t>A-3, A-13, A-14, A-17 </a:t>
            </a:r>
            <a:r>
              <a:rPr lang="ko-KR" altLang="en-US" b="1" dirty="0">
                <a:latin typeface="각진펜" panose="020B0600000101010101" charset="-127"/>
                <a:ea typeface="각진펜" panose="020B0600000101010101" charset="-127"/>
              </a:rPr>
              <a:t>등 행복주택 블록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에서는 차량 수가 낮게 예측되어</a:t>
            </a:r>
            <a:r>
              <a:rPr lang="en-US" altLang="ko-KR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dirty="0">
                <a:latin typeface="각진펜" panose="020B0600000101010101" charset="-127"/>
                <a:ea typeface="각진펜" panose="020B0600000101010101" charset="-127"/>
              </a:rPr>
              <a:t>적절한 공유차량 활성화 방안 필요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4" name="TextBox 26">
            <a:extLst>
              <a:ext uri="{FF2B5EF4-FFF2-40B4-BE49-F238E27FC236}">
                <a16:creationId xmlns:a16="http://schemas.microsoft.com/office/drawing/2014/main" id="{EAA5C302-1E10-04F3-45BD-22CD0CB30B11}"/>
              </a:ext>
            </a:extLst>
          </p:cNvPr>
          <p:cNvSpPr txBox="1"/>
          <p:nvPr/>
        </p:nvSpPr>
        <p:spPr>
          <a:xfrm>
            <a:off x="691785" y="2347626"/>
            <a:ext cx="5050541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 교산지구</a:t>
            </a:r>
            <a:b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지구단위 계획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F6656CB-D9FB-6E71-C5CD-CE377364A1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7" r="6092"/>
          <a:stretch/>
        </p:blipFill>
        <p:spPr bwMode="auto">
          <a:xfrm>
            <a:off x="795312" y="2941059"/>
            <a:ext cx="4843488" cy="6297930"/>
          </a:xfrm>
          <a:prstGeom prst="roundRect">
            <a:avLst>
              <a:gd name="adj" fmla="val 617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1A7EAEF-5698-7F07-478E-75B98C4B2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2583" y="2941060"/>
            <a:ext cx="5315284" cy="6297926"/>
          </a:xfrm>
          <a:prstGeom prst="roundRect">
            <a:avLst>
              <a:gd name="adj" fmla="val 5551"/>
            </a:avLst>
          </a:prstGeom>
        </p:spPr>
      </p:pic>
      <p:sp>
        <p:nvSpPr>
          <p:cNvPr id="14" name="TextBox 26">
            <a:extLst>
              <a:ext uri="{FF2B5EF4-FFF2-40B4-BE49-F238E27FC236}">
                <a16:creationId xmlns:a16="http://schemas.microsoft.com/office/drawing/2014/main" id="{ED078CFB-5EBF-3EBC-E2A4-EA3742A663CD}"/>
              </a:ext>
            </a:extLst>
          </p:cNvPr>
          <p:cNvSpPr txBox="1"/>
          <p:nvPr/>
        </p:nvSpPr>
        <p:spPr>
          <a:xfrm>
            <a:off x="8378362" y="5065894"/>
            <a:ext cx="1964235" cy="2962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FF0000"/>
                </a:solidFill>
                <a:latin typeface="각진펜 Bold" panose="020B0600000101010101" charset="-127"/>
                <a:ea typeface="각진펜 Bold" panose="020B0600000101010101" charset="-127"/>
              </a:rPr>
              <a:t>A7 </a:t>
            </a:r>
            <a:r>
              <a:rPr lang="ko-KR" altLang="en-US" sz="1400" dirty="0" err="1">
                <a:solidFill>
                  <a:srgbClr val="FF0000"/>
                </a:solidFill>
                <a:latin typeface="각진펜 Bold" panose="020B0600000101010101" charset="-127"/>
                <a:ea typeface="각진펜 Bold" panose="020B0600000101010101" charset="-127"/>
              </a:rPr>
              <a:t>블럭</a:t>
            </a:r>
            <a:endParaRPr lang="en-US" altLang="ko-KR" sz="1400" b="1" dirty="0">
              <a:solidFill>
                <a:srgbClr val="FF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EB2FA56-E281-7E25-4BD3-055D1FA78A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7486964"/>
            <a:ext cx="1731467" cy="1752022"/>
          </a:xfrm>
          <a:prstGeom prst="roundRect">
            <a:avLst>
              <a:gd name="adj" fmla="val 15042"/>
            </a:avLst>
          </a:prstGeom>
        </p:spPr>
      </p:pic>
    </p:spTree>
    <p:extLst>
      <p:ext uri="{BB962C8B-B14F-4D97-AF65-F5344CB8AC3E}">
        <p14:creationId xmlns:p14="http://schemas.microsoft.com/office/powerpoint/2010/main" val="8432446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9EEA86-96BF-531E-32F3-6B0474153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2">
            <a:extLst>
              <a:ext uri="{FF2B5EF4-FFF2-40B4-BE49-F238E27FC236}">
                <a16:creationId xmlns:a16="http://schemas.microsoft.com/office/drawing/2014/main" id="{D0540AD8-A854-3FF8-C0DF-8F04BDF2A53D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21" name="Freeform 3">
              <a:extLst>
                <a:ext uri="{FF2B5EF4-FFF2-40B4-BE49-F238E27FC236}">
                  <a16:creationId xmlns:a16="http://schemas.microsoft.com/office/drawing/2014/main" id="{CA333CFF-E6B5-9224-C521-2B4FEAABFD5A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2" name="TextBox 4">
              <a:extLst>
                <a:ext uri="{FF2B5EF4-FFF2-40B4-BE49-F238E27FC236}">
                  <a16:creationId xmlns:a16="http://schemas.microsoft.com/office/drawing/2014/main" id="{6EF77C30-BBB2-2590-5205-756251D1A4F4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7C2C792C-03A0-2D91-6B2B-61180F168CDD}"/>
              </a:ext>
            </a:extLst>
          </p:cNvPr>
          <p:cNvSpPr txBox="1"/>
          <p:nvPr/>
        </p:nvSpPr>
        <p:spPr>
          <a:xfrm>
            <a:off x="6510694" y="3607359"/>
            <a:ext cx="1136015" cy="900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5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03</a:t>
            </a: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C97E7BA9-31F6-2248-9B03-D5EEBF379E19}"/>
              </a:ext>
            </a:extLst>
          </p:cNvPr>
          <p:cNvSpPr txBox="1"/>
          <p:nvPr/>
        </p:nvSpPr>
        <p:spPr>
          <a:xfrm>
            <a:off x="6934200" y="3674024"/>
            <a:ext cx="5028287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5400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결과 및 고찰</a:t>
            </a:r>
            <a:endParaRPr lang="en-US" altLang="ko-KR" sz="5400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"/>
              <a:sym typeface="각진펜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29CEE7F1-83FC-7FFB-6ECD-1D830B7F7D63}"/>
              </a:ext>
            </a:extLst>
          </p:cNvPr>
          <p:cNvSpPr txBox="1"/>
          <p:nvPr/>
        </p:nvSpPr>
        <p:spPr>
          <a:xfrm>
            <a:off x="7620000" y="4577352"/>
            <a:ext cx="4183102" cy="3339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3.1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결론 및 시사점</a:t>
            </a:r>
            <a:endParaRPr lang="en-US" altLang="ko-KR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3.2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향후 과제</a:t>
            </a:r>
            <a:endParaRPr lang="en-US" altLang="ko-KR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3.3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활용 데이터</a:t>
            </a:r>
            <a:endParaRPr lang="en-US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3.4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참고 문헌</a:t>
            </a:r>
            <a:endParaRPr lang="en-US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</p:txBody>
      </p:sp>
      <p:sp>
        <p:nvSpPr>
          <p:cNvPr id="6" name="AutoShape 8">
            <a:extLst>
              <a:ext uri="{FF2B5EF4-FFF2-40B4-BE49-F238E27FC236}">
                <a16:creationId xmlns:a16="http://schemas.microsoft.com/office/drawing/2014/main" id="{CDE91923-E085-82D9-CC00-13FFF4C37529}"/>
              </a:ext>
            </a:extLst>
          </p:cNvPr>
          <p:cNvSpPr/>
          <p:nvPr/>
        </p:nvSpPr>
        <p:spPr>
          <a:xfrm>
            <a:off x="6510695" y="4571687"/>
            <a:ext cx="4766906" cy="0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08556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C298F7DA-AC29-234D-022C-DEE45D138F3A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D549766F-AFB9-3404-D300-8387D62D1043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D6FD94B3-4F46-E5A4-D634-3B94B2B2EA20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AutoShape 8">
            <a:extLst>
              <a:ext uri="{FF2B5EF4-FFF2-40B4-BE49-F238E27FC236}">
                <a16:creationId xmlns:a16="http://schemas.microsoft.com/office/drawing/2014/main" id="{BBA2AE29-A6E1-AF02-3C2E-061C4BEC0534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F9A279A1-85BE-E933-5FD0-7984B9DF1194}"/>
              </a:ext>
            </a:extLst>
          </p:cNvPr>
          <p:cNvSpPr txBox="1"/>
          <p:nvPr/>
        </p:nvSpPr>
        <p:spPr>
          <a:xfrm>
            <a:off x="969259" y="647700"/>
            <a:ext cx="132801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3.1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결론 및 시사점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인구적 특성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92405945-5843-3800-2F87-6B8A2343EE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B1D2581-D56D-488C-DF87-1437074FE502}"/>
              </a:ext>
            </a:extLst>
          </p:cNvPr>
          <p:cNvSpPr/>
          <p:nvPr/>
        </p:nvSpPr>
        <p:spPr>
          <a:xfrm>
            <a:off x="1828800" y="2247900"/>
            <a:ext cx="14385989" cy="6934200"/>
          </a:xfrm>
          <a:prstGeom prst="roundRect">
            <a:avLst>
              <a:gd name="adj" fmla="val 6598"/>
            </a:avLst>
          </a:prstGeom>
          <a:solidFill>
            <a:srgbClr val="D9E0FF"/>
          </a:solidFill>
          <a:ln>
            <a:solidFill>
              <a:srgbClr val="5171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CA5CA1-2B0E-CBAE-7317-F5854A697E69}"/>
              </a:ext>
            </a:extLst>
          </p:cNvPr>
          <p:cNvSpPr txBox="1"/>
          <p:nvPr/>
        </p:nvSpPr>
        <p:spPr>
          <a:xfrm>
            <a:off x="8180994" y="3647035"/>
            <a:ext cx="803262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30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대 중심의 거주인구와 공유차량 활용 점수간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양의 상관관계가 화성시와 하남시 모두에서 관찰됨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.</a:t>
            </a:r>
            <a:b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</a:br>
            <a:r>
              <a:rPr lang="en-US" altLang="ko-KR" sz="2000" dirty="0">
                <a:latin typeface="각진펜" panose="020B0600000101010101" charset="-127"/>
                <a:ea typeface="각진펜" panose="020B0600000101010101" charset="-127"/>
              </a:rPr>
              <a:t>▶</a:t>
            </a:r>
            <a:r>
              <a:rPr lang="ko-KR" altLang="en-US" sz="2000" dirty="0">
                <a:latin typeface="각진펜" panose="020B0600000101010101" charset="-127"/>
                <a:ea typeface="각진펜" panose="020B0600000101010101" charset="-127"/>
              </a:rPr>
              <a:t>해당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 세대의 공유차량 수요가 높으므로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해당되는 세대를 </a:t>
            </a:r>
            <a:b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</a:b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주 타겟으로 한 활성화 </a:t>
            </a:r>
            <a:r>
              <a:rPr lang="ko-KR" altLang="en-US" sz="2000" dirty="0">
                <a:latin typeface="각진펜" panose="020B0600000101010101" charset="-127"/>
                <a:ea typeface="각진펜" panose="020B0600000101010101" charset="-127"/>
              </a:rPr>
              <a:t>방안이 필요할 것으로 판단됨</a:t>
            </a:r>
            <a:r>
              <a:rPr lang="en-US" altLang="ko-KR" sz="2000" dirty="0">
                <a:latin typeface="각진펜" panose="020B0600000101010101" charset="-127"/>
                <a:ea typeface="각진펜" panose="020B0600000101010101" charset="-127"/>
              </a:rPr>
              <a:t>.</a:t>
            </a:r>
            <a:endParaRPr lang="en-US" altLang="ko-KR" sz="2000" b="1" dirty="0">
              <a:solidFill>
                <a:schemeClr val="tx1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CE85D5-3922-2347-2534-0A53E1E9F188}"/>
              </a:ext>
            </a:extLst>
          </p:cNvPr>
          <p:cNvSpPr txBox="1"/>
          <p:nvPr/>
        </p:nvSpPr>
        <p:spPr>
          <a:xfrm>
            <a:off x="8222061" y="5568301"/>
            <a:ext cx="78018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청년층 비율이 높은 단지(예: 행복주택)에는 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공유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차량 이용률을 </a:t>
            </a:r>
            <a:br>
              <a:rPr kumimoji="0" lang="en-US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고려한 효율적 배치 필요.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423DB4-8354-E013-326A-CEF165F1BADD}"/>
              </a:ext>
            </a:extLst>
          </p:cNvPr>
          <p:cNvSpPr txBox="1"/>
          <p:nvPr/>
        </p:nvSpPr>
        <p:spPr>
          <a:xfrm>
            <a:off x="8180994" y="6874014"/>
            <a:ext cx="80326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향후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인구구조 변화와 세대당 차량 이용률을 고려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하여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공공주택 설계 단계부터 반영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필요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.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pic>
        <p:nvPicPr>
          <p:cNvPr id="2" name="Picture 2" descr="예비청약자들 선호하는 3기 신도시는 이 곳 | 한국경제">
            <a:extLst>
              <a:ext uri="{FF2B5EF4-FFF2-40B4-BE49-F238E27FC236}">
                <a16:creationId xmlns:a16="http://schemas.microsoft.com/office/drawing/2014/main" id="{3B026559-4393-F68B-90CE-B1D53280D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711140"/>
            <a:ext cx="5714714" cy="2971800"/>
          </a:xfrm>
          <a:prstGeom prst="round2SameRect">
            <a:avLst>
              <a:gd name="adj1" fmla="val 11959"/>
              <a:gd name="adj2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하남일보 모바일 사이트, 교산지구, 상가·녹지 줄이는 대신 주택 늘려 공급">
            <a:extLst>
              <a:ext uri="{FF2B5EF4-FFF2-40B4-BE49-F238E27FC236}">
                <a16:creationId xmlns:a16="http://schemas.microsoft.com/office/drawing/2014/main" id="{D6C8C4B4-BD61-02E1-E394-7B4EBFAB8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5682940"/>
            <a:ext cx="5714714" cy="3041960"/>
          </a:xfrm>
          <a:prstGeom prst="round2SameRect">
            <a:avLst>
              <a:gd name="adj1" fmla="val 0"/>
              <a:gd name="adj2" fmla="val 993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026F00-CC1C-A487-FA6F-E699506383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3E61F8D8-3EBE-3B47-612A-AC0A069830C4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0A93CAA0-1A19-5338-BDBE-2F2801EAAA06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D11CBC21-1C39-2C5C-B7B5-39AFAFA1C387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AutoShape 8">
            <a:extLst>
              <a:ext uri="{FF2B5EF4-FFF2-40B4-BE49-F238E27FC236}">
                <a16:creationId xmlns:a16="http://schemas.microsoft.com/office/drawing/2014/main" id="{4CBA0A87-8E8F-9D18-A9DE-6F4B1117954A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32959D08-5E42-F2FB-4BE3-5555A08AE828}"/>
              </a:ext>
            </a:extLst>
          </p:cNvPr>
          <p:cNvSpPr txBox="1"/>
          <p:nvPr/>
        </p:nvSpPr>
        <p:spPr>
          <a:xfrm>
            <a:off x="969259" y="647700"/>
            <a:ext cx="132801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3.1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결론 및 시사점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지역적 특성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1" name="TextBox 26">
            <a:extLst>
              <a:ext uri="{FF2B5EF4-FFF2-40B4-BE49-F238E27FC236}">
                <a16:creationId xmlns:a16="http://schemas.microsoft.com/office/drawing/2014/main" id="{7C7D457A-3DF5-CF0D-00E0-89CFC34DDA77}"/>
              </a:ext>
            </a:extLst>
          </p:cNvPr>
          <p:cNvSpPr txBox="1"/>
          <p:nvPr/>
        </p:nvSpPr>
        <p:spPr>
          <a:xfrm>
            <a:off x="512059" y="9917008"/>
            <a:ext cx="5050541" cy="1846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사진출처 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 교산지구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지구단위 계획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- </a:t>
            </a:r>
            <a:r>
              <a:rPr lang="ko-KR" altLang="en-US" sz="12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지엘산업개발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㈜</a:t>
            </a:r>
            <a:endParaRPr lang="en-US" altLang="ko-KR" sz="12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A40BFFC-8334-4FBB-22B5-44B030583290}"/>
              </a:ext>
            </a:extLst>
          </p:cNvPr>
          <p:cNvSpPr/>
          <p:nvPr/>
        </p:nvSpPr>
        <p:spPr>
          <a:xfrm>
            <a:off x="1828800" y="2247900"/>
            <a:ext cx="14385989" cy="6934200"/>
          </a:xfrm>
          <a:prstGeom prst="roundRect">
            <a:avLst>
              <a:gd name="adj" fmla="val 6598"/>
            </a:avLst>
          </a:prstGeom>
          <a:solidFill>
            <a:srgbClr val="D9E0FF"/>
          </a:solidFill>
          <a:ln>
            <a:solidFill>
              <a:srgbClr val="5171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32F20A-D1B1-BF4F-8DC5-9590C8C64AF3}"/>
              </a:ext>
            </a:extLst>
          </p:cNvPr>
          <p:cNvSpPr txBox="1"/>
          <p:nvPr/>
        </p:nvSpPr>
        <p:spPr>
          <a:xfrm>
            <a:off x="8180994" y="4472773"/>
            <a:ext cx="803262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상권 접근성 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반경 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5km 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내 상권 밀집도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) 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과 공유차량 활용 점수는 지역 특성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화성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하남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) 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별로 다른 상관관계를 보임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.</a:t>
            </a:r>
            <a:br>
              <a:rPr lang="en-US" altLang="ko-KR" sz="2000" b="1" dirty="0">
                <a:latin typeface="각진펜" panose="020B0600000101010101" charset="-127"/>
                <a:ea typeface="각진펜" panose="020B0600000101010101" charset="-127"/>
                <a:sym typeface="각진펜 Bold"/>
              </a:rPr>
            </a:br>
            <a:r>
              <a:rPr lang="en-US" altLang="ko-KR" sz="2000" dirty="0">
                <a:latin typeface="각진펜" panose="020B0600000101010101" charset="-127"/>
                <a:ea typeface="각진펜" panose="020B0600000101010101" charset="-127"/>
              </a:rPr>
              <a:t>▶</a:t>
            </a:r>
            <a:r>
              <a:rPr lang="ko-KR" altLang="en-US" sz="2000" dirty="0">
                <a:latin typeface="각진펜" panose="020B0600000101010101" charset="-127"/>
                <a:ea typeface="각진펜" panose="020B0600000101010101" charset="-127"/>
              </a:rPr>
              <a:t>지역 특성을 고려한 차별적인 차량배치가 필요할 것으로 판단됨 </a:t>
            </a:r>
            <a:endParaRPr lang="en-US" altLang="ko-KR" sz="2000" b="1" dirty="0">
              <a:solidFill>
                <a:schemeClr val="tx1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85A7CB-F7FB-2056-D413-2CF0B9196375}"/>
              </a:ext>
            </a:extLst>
          </p:cNvPr>
          <p:cNvSpPr txBox="1"/>
          <p:nvPr/>
        </p:nvSpPr>
        <p:spPr>
          <a:xfrm>
            <a:off x="8206965" y="6264414"/>
            <a:ext cx="78018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교산지구 내 지역적 특성에 따라 유동적으로 차량을 배치함으로써 이용 편의성 증대 필요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FE8A81-F249-B670-4229-AD22417DB8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711140"/>
            <a:ext cx="5745192" cy="6020304"/>
          </a:xfrm>
          <a:prstGeom prst="roundRect">
            <a:avLst>
              <a:gd name="adj" fmla="val 7705"/>
            </a:avLst>
          </a:prstGeom>
        </p:spPr>
      </p:pic>
      <p:sp>
        <p:nvSpPr>
          <p:cNvPr id="23" name="타원 22">
            <a:extLst>
              <a:ext uri="{FF2B5EF4-FFF2-40B4-BE49-F238E27FC236}">
                <a16:creationId xmlns:a16="http://schemas.microsoft.com/office/drawing/2014/main" id="{FAA2AB12-3448-9158-A510-F5B9FE93CF8E}"/>
              </a:ext>
            </a:extLst>
          </p:cNvPr>
          <p:cNvSpPr/>
          <p:nvPr/>
        </p:nvSpPr>
        <p:spPr>
          <a:xfrm>
            <a:off x="4648200" y="4126064"/>
            <a:ext cx="1882839" cy="1828801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EB825A84-00A8-00DF-11EC-3A30A1802FED}"/>
              </a:ext>
            </a:extLst>
          </p:cNvPr>
          <p:cNvSpPr/>
          <p:nvPr/>
        </p:nvSpPr>
        <p:spPr>
          <a:xfrm>
            <a:off x="5543899" y="5040464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1C846B48-8A55-8E13-A12C-67918B03D2AC}"/>
              </a:ext>
            </a:extLst>
          </p:cNvPr>
          <p:cNvSpPr/>
          <p:nvPr/>
        </p:nvSpPr>
        <p:spPr>
          <a:xfrm>
            <a:off x="2536760" y="5636885"/>
            <a:ext cx="1882839" cy="1828801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B127288-5827-7AED-ECC9-DF731D832AE8}"/>
              </a:ext>
            </a:extLst>
          </p:cNvPr>
          <p:cNvSpPr/>
          <p:nvPr/>
        </p:nvSpPr>
        <p:spPr>
          <a:xfrm>
            <a:off x="3432459" y="6551285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24CE423F-D186-A7B0-02CC-FA1548E2600C}"/>
              </a:ext>
            </a:extLst>
          </p:cNvPr>
          <p:cNvSpPr/>
          <p:nvPr/>
        </p:nvSpPr>
        <p:spPr>
          <a:xfrm>
            <a:off x="5889561" y="3009900"/>
            <a:ext cx="1882839" cy="1828801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77F9969-2E43-4577-9657-3BD7D39BF25C}"/>
              </a:ext>
            </a:extLst>
          </p:cNvPr>
          <p:cNvSpPr/>
          <p:nvPr/>
        </p:nvSpPr>
        <p:spPr>
          <a:xfrm>
            <a:off x="6785260" y="3924300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9C525B86-4B33-EF65-C941-64A12D255630}"/>
              </a:ext>
            </a:extLst>
          </p:cNvPr>
          <p:cNvSpPr/>
          <p:nvPr/>
        </p:nvSpPr>
        <p:spPr>
          <a:xfrm>
            <a:off x="3211480" y="4693078"/>
            <a:ext cx="1882839" cy="1828801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D12577-44E3-EA08-A194-C2B6E79BDC1B}"/>
              </a:ext>
            </a:extLst>
          </p:cNvPr>
          <p:cNvSpPr/>
          <p:nvPr/>
        </p:nvSpPr>
        <p:spPr>
          <a:xfrm>
            <a:off x="4107179" y="5607478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27DB6E1-8B37-2960-50B3-E2CFF016F960}"/>
              </a:ext>
            </a:extLst>
          </p:cNvPr>
          <p:cNvSpPr/>
          <p:nvPr/>
        </p:nvSpPr>
        <p:spPr>
          <a:xfrm>
            <a:off x="2195353" y="6487569"/>
            <a:ext cx="1882839" cy="1828801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C136C394-2D1E-06D0-E700-8CF25D37ED7E}"/>
              </a:ext>
            </a:extLst>
          </p:cNvPr>
          <p:cNvSpPr/>
          <p:nvPr/>
        </p:nvSpPr>
        <p:spPr>
          <a:xfrm>
            <a:off x="3091052" y="7401969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73889483-B466-1A22-C6FC-DA7FF98E5072}"/>
              </a:ext>
            </a:extLst>
          </p:cNvPr>
          <p:cNvSpPr/>
          <p:nvPr/>
        </p:nvSpPr>
        <p:spPr>
          <a:xfrm>
            <a:off x="3344256" y="6675016"/>
            <a:ext cx="1882839" cy="1828801"/>
          </a:xfrm>
          <a:prstGeom prst="ellipse">
            <a:avLst/>
          </a:prstGeom>
          <a:solidFill>
            <a:srgbClr val="5171FF">
              <a:alpha val="20000"/>
            </a:srgbClr>
          </a:solidFill>
          <a:ln w="9525">
            <a:solidFill>
              <a:srgbClr val="5171FF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B36CC17-5ED0-9D67-2EB0-E4C4BFFC466F}"/>
              </a:ext>
            </a:extLst>
          </p:cNvPr>
          <p:cNvSpPr/>
          <p:nvPr/>
        </p:nvSpPr>
        <p:spPr>
          <a:xfrm>
            <a:off x="4239955" y="7589416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5427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590459-D3EE-FEBF-1F7B-33CD59F10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CB67D89B-1ABB-9604-DB71-0D69B3F5B9EC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E7B5BEA3-B7B7-DB0D-F2FF-4CB68E805566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913E17D8-175E-F058-E9F9-6D86A4879C93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AutoShape 8">
            <a:extLst>
              <a:ext uri="{FF2B5EF4-FFF2-40B4-BE49-F238E27FC236}">
                <a16:creationId xmlns:a16="http://schemas.microsoft.com/office/drawing/2014/main" id="{93DDF57F-B5A7-78BE-6749-6D7B9493DBA7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FC902682-A77E-D788-6272-CF4FE853F95E}"/>
              </a:ext>
            </a:extLst>
          </p:cNvPr>
          <p:cNvSpPr txBox="1"/>
          <p:nvPr/>
        </p:nvSpPr>
        <p:spPr>
          <a:xfrm>
            <a:off x="969259" y="647700"/>
            <a:ext cx="132801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3.1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결론 및 시사점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– </a:t>
            </a:r>
            <a:r>
              <a:rPr lang="ko-KR" altLang="en-US" sz="28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교통적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특성</a:t>
            </a:r>
            <a:endParaRPr lang="en-US" altLang="ko-KR" sz="28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0" name="TextBox 26">
            <a:extLst>
              <a:ext uri="{FF2B5EF4-FFF2-40B4-BE49-F238E27FC236}">
                <a16:creationId xmlns:a16="http://schemas.microsoft.com/office/drawing/2014/main" id="{AD2DFDAD-AA5E-AC18-C2A1-E86D081E0265}"/>
              </a:ext>
            </a:extLst>
          </p:cNvPr>
          <p:cNvSpPr txBox="1"/>
          <p:nvPr/>
        </p:nvSpPr>
        <p:spPr>
          <a:xfrm>
            <a:off x="512059" y="9917008"/>
            <a:ext cx="5050541" cy="1846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사진출처 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 교산지구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조감도</a:t>
            </a:r>
            <a:endParaRPr lang="en-US" altLang="ko-KR" sz="12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D1E113E-2C67-FE0C-9CD0-71FBB67DAC6B}"/>
              </a:ext>
            </a:extLst>
          </p:cNvPr>
          <p:cNvSpPr/>
          <p:nvPr/>
        </p:nvSpPr>
        <p:spPr>
          <a:xfrm>
            <a:off x="1828800" y="2247900"/>
            <a:ext cx="14385989" cy="6934200"/>
          </a:xfrm>
          <a:prstGeom prst="roundRect">
            <a:avLst>
              <a:gd name="adj" fmla="val 6598"/>
            </a:avLst>
          </a:prstGeom>
          <a:solidFill>
            <a:srgbClr val="D9E0FF"/>
          </a:solidFill>
          <a:ln>
            <a:solidFill>
              <a:srgbClr val="5171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6C0856-FD5B-2762-BA5C-AEB163FC0EE3}"/>
              </a:ext>
            </a:extLst>
          </p:cNvPr>
          <p:cNvSpPr txBox="1"/>
          <p:nvPr/>
        </p:nvSpPr>
        <p:spPr>
          <a:xfrm>
            <a:off x="8180994" y="3978414"/>
            <a:ext cx="80326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대중교통 접근성이 낮은 교산지구 내 외곽 지역에는 차량 수를 충분히 배치해 대중교통 공백 보완 필요</a:t>
            </a:r>
            <a:endParaRPr lang="en-US" altLang="ko-KR" sz="2000" b="1" dirty="0">
              <a:solidFill>
                <a:schemeClr val="tx1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8F86F5-078F-2184-AE59-9A6B5720C6B5}"/>
              </a:ext>
            </a:extLst>
          </p:cNvPr>
          <p:cNvSpPr txBox="1"/>
          <p:nvPr/>
        </p:nvSpPr>
        <p:spPr>
          <a:xfrm>
            <a:off x="8222061" y="5568301"/>
            <a:ext cx="78018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2000" dirty="0">
                <a:latin typeface="각진펜" panose="020B0600000101010101" charset="-127"/>
                <a:ea typeface="각진펜" panose="020B0600000101010101" charset="-127"/>
              </a:rPr>
              <a:t>교통 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혼잡도가 높은 지역에는 차량 재배치 전략을 통해 혼잡을 최소화하고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혼잡도가 낮은 지역으로 차량 이동 유도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편도 서비스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)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940FFB-A6B6-7516-0CBE-CC572ED52452}"/>
              </a:ext>
            </a:extLst>
          </p:cNvPr>
          <p:cNvSpPr txBox="1"/>
          <p:nvPr/>
        </p:nvSpPr>
        <p:spPr>
          <a:xfrm>
            <a:off x="8180994" y="6874014"/>
            <a:ext cx="80326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2000" dirty="0">
                <a:latin typeface="각진펜" panose="020B0600000101010101" charset="-127"/>
                <a:ea typeface="각진펜" panose="020B0600000101010101" charset="-127"/>
              </a:rPr>
              <a:t>도로 </a:t>
            </a: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용량과 차량 활용도 간 연관성을 기반으로 설계단계부터</a:t>
            </a:r>
            <a:b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</a:br>
            <a:r>
              <a:rPr lang="ko-KR" altLang="en-US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도로 설계와 차량 운영 계획을 통합적으로 고려해야 배치해야 함</a:t>
            </a:r>
            <a:r>
              <a:rPr lang="en-US" altLang="ko-KR" sz="2000" dirty="0">
                <a:solidFill>
                  <a:schemeClr val="tx1"/>
                </a:solidFill>
                <a:latin typeface="각진펜" panose="020B0600000101010101" charset="-127"/>
                <a:ea typeface="각진펜" panose="020B0600000101010101" charset="-127"/>
              </a:rPr>
              <a:t>.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79EF444-40FD-EEBB-7B0D-2F8DA56C1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711140"/>
            <a:ext cx="5745192" cy="6020304"/>
          </a:xfrm>
          <a:prstGeom prst="roundRect">
            <a:avLst>
              <a:gd name="adj" fmla="val 7705"/>
            </a:avLst>
          </a:prstGeom>
        </p:spPr>
      </p:pic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7D4EC4C-4BD1-50E0-3E30-AE823FFFD740}"/>
              </a:ext>
            </a:extLst>
          </p:cNvPr>
          <p:cNvCxnSpPr>
            <a:cxnSpLocks/>
          </p:cNvCxnSpPr>
          <p:nvPr/>
        </p:nvCxnSpPr>
        <p:spPr>
          <a:xfrm>
            <a:off x="4066718" y="5692553"/>
            <a:ext cx="28605" cy="1432147"/>
          </a:xfrm>
          <a:prstGeom prst="straightConnector1">
            <a:avLst/>
          </a:prstGeom>
          <a:ln w="57150">
            <a:solidFill>
              <a:srgbClr val="C0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A70ED620-87BD-BA7A-2B29-69F3E7FCEFAB}"/>
              </a:ext>
            </a:extLst>
          </p:cNvPr>
          <p:cNvCxnSpPr>
            <a:cxnSpLocks/>
          </p:cNvCxnSpPr>
          <p:nvPr/>
        </p:nvCxnSpPr>
        <p:spPr>
          <a:xfrm flipV="1">
            <a:off x="4095323" y="4879618"/>
            <a:ext cx="1467277" cy="688683"/>
          </a:xfrm>
          <a:prstGeom prst="straightConnector1">
            <a:avLst/>
          </a:prstGeom>
          <a:ln w="57150">
            <a:solidFill>
              <a:srgbClr val="C0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7BEBAD6-A929-CB6A-ADCA-F5D963E6ADF1}"/>
              </a:ext>
            </a:extLst>
          </p:cNvPr>
          <p:cNvCxnSpPr>
            <a:cxnSpLocks/>
          </p:cNvCxnSpPr>
          <p:nvPr/>
        </p:nvCxnSpPr>
        <p:spPr>
          <a:xfrm flipH="1">
            <a:off x="3852420" y="5715000"/>
            <a:ext cx="213126" cy="1512957"/>
          </a:xfrm>
          <a:prstGeom prst="straightConnector1">
            <a:avLst/>
          </a:prstGeom>
          <a:ln w="57150">
            <a:solidFill>
              <a:srgbClr val="C0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779AE2C1-3317-45AC-FB01-5A38AAB5B89D}"/>
              </a:ext>
            </a:extLst>
          </p:cNvPr>
          <p:cNvCxnSpPr>
            <a:cxnSpLocks/>
          </p:cNvCxnSpPr>
          <p:nvPr/>
        </p:nvCxnSpPr>
        <p:spPr>
          <a:xfrm flipH="1">
            <a:off x="3037329" y="6471478"/>
            <a:ext cx="479928" cy="786611"/>
          </a:xfrm>
          <a:prstGeom prst="straightConnector1">
            <a:avLst/>
          </a:prstGeom>
          <a:ln w="57150">
            <a:solidFill>
              <a:srgbClr val="C0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043FE6C-446A-2C36-DD8F-BA3E1330A3C9}"/>
              </a:ext>
            </a:extLst>
          </p:cNvPr>
          <p:cNvCxnSpPr>
            <a:cxnSpLocks/>
          </p:cNvCxnSpPr>
          <p:nvPr/>
        </p:nvCxnSpPr>
        <p:spPr>
          <a:xfrm flipH="1">
            <a:off x="3566205" y="5071169"/>
            <a:ext cx="1996395" cy="2218023"/>
          </a:xfrm>
          <a:prstGeom prst="straightConnector1">
            <a:avLst/>
          </a:prstGeom>
          <a:ln w="57150">
            <a:solidFill>
              <a:srgbClr val="C0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2A6E2EB-A0DD-8CCA-DA83-36256FAE4289}"/>
              </a:ext>
            </a:extLst>
          </p:cNvPr>
          <p:cNvCxnSpPr>
            <a:cxnSpLocks/>
          </p:cNvCxnSpPr>
          <p:nvPr/>
        </p:nvCxnSpPr>
        <p:spPr>
          <a:xfrm flipH="1">
            <a:off x="5611548" y="3653857"/>
            <a:ext cx="1231257" cy="1417312"/>
          </a:xfrm>
          <a:prstGeom prst="straightConnector1">
            <a:avLst/>
          </a:prstGeom>
          <a:ln w="57150">
            <a:solidFill>
              <a:srgbClr val="C0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84916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49A930-5243-2BAD-1310-DEE083CB7A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73BCD39D-F64D-DC8A-3ADA-4B5CC4793ADB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89B84ED2-D5A7-34FC-7ECE-13D165B122C3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8F3D98EB-5E1A-62A6-656C-D09B57E457D5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AutoShape 8">
            <a:extLst>
              <a:ext uri="{FF2B5EF4-FFF2-40B4-BE49-F238E27FC236}">
                <a16:creationId xmlns:a16="http://schemas.microsoft.com/office/drawing/2014/main" id="{08FAD150-EC47-3B54-D7D2-DCEFB063C3D7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5CD11467-0B20-56AE-FBCA-E1926F92406D}"/>
              </a:ext>
            </a:extLst>
          </p:cNvPr>
          <p:cNvSpPr txBox="1"/>
          <p:nvPr/>
        </p:nvSpPr>
        <p:spPr>
          <a:xfrm>
            <a:off x="969259" y="647700"/>
            <a:ext cx="78699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3.2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향후 과제</a:t>
            </a:r>
            <a:endParaRPr lang="en-US" altLang="ko-KR" sz="44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648CF6E4-04C5-03C2-2FCB-8FDA9EEEA03A}"/>
              </a:ext>
            </a:extLst>
          </p:cNvPr>
          <p:cNvSpPr/>
          <p:nvPr/>
        </p:nvSpPr>
        <p:spPr>
          <a:xfrm>
            <a:off x="1143000" y="2171700"/>
            <a:ext cx="16002000" cy="6934198"/>
          </a:xfrm>
          <a:prstGeom prst="roundRect">
            <a:avLst>
              <a:gd name="adj" fmla="val 8908"/>
            </a:avLst>
          </a:prstGeom>
          <a:solidFill>
            <a:srgbClr val="5171FF">
              <a:alpha val="20000"/>
            </a:srgbClr>
          </a:solidFill>
          <a:ln>
            <a:solidFill>
              <a:srgbClr val="5171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26">
            <a:extLst>
              <a:ext uri="{FF2B5EF4-FFF2-40B4-BE49-F238E27FC236}">
                <a16:creationId xmlns:a16="http://schemas.microsoft.com/office/drawing/2014/main" id="{2D01B3B8-D9DB-A6E5-D066-320E6083784F}"/>
              </a:ext>
            </a:extLst>
          </p:cNvPr>
          <p:cNvSpPr txBox="1"/>
          <p:nvPr/>
        </p:nvSpPr>
        <p:spPr>
          <a:xfrm>
            <a:off x="7086600" y="2628900"/>
            <a:ext cx="9906000" cy="6432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교산지구 정보 업데이트 반영</a:t>
            </a:r>
            <a:endParaRPr kumimoji="0" lang="en-US" altLang="ko-K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누락된 공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공주택 </a:t>
            </a:r>
            <a:r>
              <a:rPr kumimoji="0" lang="ko-KR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세대수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월 임대료 계획 반영 필요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.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endParaRPr lang="en-US" altLang="ko-KR" sz="16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교산지구 상권 정보 반영 필요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도시철도 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&amp;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버스운행 정보 반영 필요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주차 공간 수요 데이터 활용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공공주택 단지 내 주차 공간 수요와 공급 간의 불균형을 파악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하여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공유차량 전용 주차구역 배치 계획 수립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주차 공간 사용 현황 데이터를 수집 및 분석하여 공유차량의 적정 주차 공간 비율을 산정.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단지별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주차장 설계와 공유차량 이용 특성을 연계한 맞춤형 운영 전략 개발.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지역별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차량 보유 비율과의 연계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 Bold" panose="020B0600000101010101" charset="-127"/>
              <a:ea typeface="각진펜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지역별 차량 보유 비율 데이터를 활용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하여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 공유차량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산정 정확도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극대화.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차량 보유율이 낮은 지역에 공유차량을 우선적으로 배치하여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이동권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 형평성 제고.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차량 보유율이 높은 지역에서는 기존 차량 소유와 공유 서비스 간 상호작용 분석을 통해 중복 수요 최소화.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대중교통 이용률 및 이동거리 데이터 활용</a:t>
            </a:r>
            <a:endParaRPr lang="en-US" altLang="ko-KR" sz="1800" dirty="0">
              <a:solidFill>
                <a:schemeClr val="tx1"/>
              </a:solidFill>
              <a:latin typeface="각진펜 Bold" panose="020B0600000101010101" charset="-127"/>
              <a:ea typeface="각진펜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대중교통 이용이 어려운 지역에서 공유차량이 대체 교통수단으로 활용될 수 있도록 지원 방안 설계.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대중교통 접근성이 낮은 지역에서 공유차량 이용률을 높이기 위한 홍보 및 인센티브 정책 도입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이동거리 데이터 분석을 통해 공유차량의 최적 이동 경로와 서비스 범위 설계.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pic>
        <p:nvPicPr>
          <p:cNvPr id="4" name="Picture 2" descr="예비청약자들 선호하는 3기 신도시는 이 곳 | 한국경제">
            <a:extLst>
              <a:ext uri="{FF2B5EF4-FFF2-40B4-BE49-F238E27FC236}">
                <a16:creationId xmlns:a16="http://schemas.microsoft.com/office/drawing/2014/main" id="{758E75C5-2D6F-4CDB-BAF7-DE77C6233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280" y="2893810"/>
            <a:ext cx="5287108" cy="2774504"/>
          </a:xfrm>
          <a:prstGeom prst="round2SameRect">
            <a:avLst>
              <a:gd name="adj1" fmla="val 16015"/>
              <a:gd name="adj2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하남일보 모바일 사이트, 교산지구, 상가·녹지 줄이는 대신 주택 늘려 공급">
            <a:extLst>
              <a:ext uri="{FF2B5EF4-FFF2-40B4-BE49-F238E27FC236}">
                <a16:creationId xmlns:a16="http://schemas.microsoft.com/office/drawing/2014/main" id="{0C8BD7D9-C8EB-68B6-14E0-4D58C0CC7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280" y="5675866"/>
            <a:ext cx="5287108" cy="2774504"/>
          </a:xfrm>
          <a:prstGeom prst="round2SameRect">
            <a:avLst>
              <a:gd name="adj1" fmla="val 0"/>
              <a:gd name="adj2" fmla="val 1653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26">
            <a:extLst>
              <a:ext uri="{FF2B5EF4-FFF2-40B4-BE49-F238E27FC236}">
                <a16:creationId xmlns:a16="http://schemas.microsoft.com/office/drawing/2014/main" id="{03CF21B4-DF9B-4484-A0B4-518765ABBE6E}"/>
              </a:ext>
            </a:extLst>
          </p:cNvPr>
          <p:cNvSpPr txBox="1"/>
          <p:nvPr/>
        </p:nvSpPr>
        <p:spPr>
          <a:xfrm>
            <a:off x="512059" y="9917008"/>
            <a:ext cx="5050541" cy="1846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사진출처 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- 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하남 교산지구</a:t>
            </a:r>
            <a:r>
              <a:rPr lang="en-US" altLang="ko-KR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1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조감도</a:t>
            </a:r>
            <a:endParaRPr lang="en-US" altLang="ko-KR" sz="12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</p:spTree>
    <p:extLst>
      <p:ext uri="{BB962C8B-B14F-4D97-AF65-F5344CB8AC3E}">
        <p14:creationId xmlns:p14="http://schemas.microsoft.com/office/powerpoint/2010/main" val="5868290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0B2135-2696-2F34-AD3D-39446949D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35589624-F814-B49B-1E47-8B76146E4413}"/>
              </a:ext>
            </a:extLst>
          </p:cNvPr>
          <p:cNvGrpSpPr/>
          <p:nvPr/>
        </p:nvGrpSpPr>
        <p:grpSpPr>
          <a:xfrm>
            <a:off x="471835" y="469087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AC876E8E-AF62-1D83-84F6-59D71DCA08BA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CFFB5662-16D0-C4E1-ED44-F0F5B939DAE9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DC60A401-8F79-ECE7-CF46-DDCAA6B9E5DE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FD429646-D0FC-FC6C-10A9-A426A6398941}"/>
              </a:ext>
            </a:extLst>
          </p:cNvPr>
          <p:cNvSpPr txBox="1"/>
          <p:nvPr/>
        </p:nvSpPr>
        <p:spPr>
          <a:xfrm>
            <a:off x="969258" y="647700"/>
            <a:ext cx="126705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2.2 </a:t>
            </a:r>
            <a:r>
              <a:rPr lang="ko-KR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활용 데이터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7D5BBB1A-AB55-5BC6-B625-BC8435AF28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6354878"/>
              </p:ext>
            </p:extLst>
          </p:nvPr>
        </p:nvGraphicFramePr>
        <p:xfrm>
          <a:off x="1245567" y="2095500"/>
          <a:ext cx="15796865" cy="88119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1293">
                  <a:extLst>
                    <a:ext uri="{9D8B030D-6E8A-4147-A177-3AD203B41FA5}">
                      <a16:colId xmlns:a16="http://schemas.microsoft.com/office/drawing/2014/main" val="2602501443"/>
                    </a:ext>
                  </a:extLst>
                </a:gridCol>
                <a:gridCol w="3296226">
                  <a:extLst>
                    <a:ext uri="{9D8B030D-6E8A-4147-A177-3AD203B41FA5}">
                      <a16:colId xmlns:a16="http://schemas.microsoft.com/office/drawing/2014/main" val="2500062907"/>
                    </a:ext>
                  </a:extLst>
                </a:gridCol>
                <a:gridCol w="6338898">
                  <a:extLst>
                    <a:ext uri="{9D8B030D-6E8A-4147-A177-3AD203B41FA5}">
                      <a16:colId xmlns:a16="http://schemas.microsoft.com/office/drawing/2014/main" val="3558889695"/>
                    </a:ext>
                  </a:extLst>
                </a:gridCol>
                <a:gridCol w="4310448">
                  <a:extLst>
                    <a:ext uri="{9D8B030D-6E8A-4147-A177-3AD203B41FA5}">
                      <a16:colId xmlns:a16="http://schemas.microsoft.com/office/drawing/2014/main" val="2422804350"/>
                    </a:ext>
                  </a:extLst>
                </a:gridCol>
              </a:tblGrid>
              <a:tr h="7081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각진펜 Bold" panose="020B0600000101010101" charset="-127"/>
                          <a:ea typeface="각진펜 Bold" panose="020B0600000101010101" charset="-127"/>
                        </a:rPr>
                        <a:t>구분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각진펜 Bold" panose="020B0600000101010101" charset="-127"/>
                          <a:ea typeface="각진펜 Bold" panose="020B0600000101010101" charset="-127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각진펜 Bold" panose="020B0600000101010101" charset="-127"/>
                          <a:ea typeface="각진펜 Bold" panose="020B0600000101010101" charset="-127"/>
                        </a:rPr>
                        <a:t>출처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각진펜 Bold" panose="020B0600000101010101" charset="-127"/>
                          <a:ea typeface="각진펜 Bold" panose="020B0600000101010101" charset="-127"/>
                        </a:rPr>
                        <a:t>선정 사유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224487"/>
                  </a:ext>
                </a:extLst>
              </a:tr>
              <a:tr h="775669">
                <a:tc rowSpan="7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  <a:t>기존 데이터</a:t>
                      </a:r>
                      <a:br>
                        <a:rPr lang="en-US" altLang="ko-KR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</a:br>
                      <a:r>
                        <a:rPr lang="en-US" altLang="ko-KR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  <a:t>(</a:t>
                      </a:r>
                      <a:r>
                        <a:rPr lang="ko-KR" altLang="en-US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  <a:t>제공 데이터</a:t>
                      </a:r>
                      <a:r>
                        <a:rPr lang="en-US" altLang="ko-KR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  <a:t>)</a:t>
                      </a:r>
                      <a:endParaRPr lang="ko-KR" altLang="en-US" b="1" dirty="0">
                        <a:latin typeface="각진펜 Bold" panose="020B0600000101010101" charset="-127"/>
                        <a:ea typeface="각진펜 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공유차량 규모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>
                          <a:solidFill>
                            <a:srgbClr val="000000"/>
                          </a:solidFill>
                          <a:latin typeface="각진펜" panose="020B0600000101010101" charset="-127"/>
                          <a:ea typeface="각진펜" panose="020B0600000101010101" charset="-127"/>
                          <a:cs typeface="각진펜 Bold"/>
                          <a:sym typeface="각진펜 Bold"/>
                        </a:rPr>
                        <a:t>화성시</a:t>
                      </a:r>
                      <a:r>
                        <a:rPr lang="en-US" altLang="ko-KR" sz="1800" b="1">
                          <a:solidFill>
                            <a:srgbClr val="000000"/>
                          </a:solidFill>
                          <a:latin typeface="각진펜" panose="020B0600000101010101" charset="-127"/>
                          <a:ea typeface="각진펜" panose="020B0600000101010101" charset="-127"/>
                          <a:cs typeface="각진펜 Bold"/>
                          <a:sym typeface="각진펜 Bold"/>
                        </a:rPr>
                        <a:t>,</a:t>
                      </a:r>
                      <a:r>
                        <a:rPr lang="ko-KR" altLang="en-US" sz="1800" b="1">
                          <a:solidFill>
                            <a:srgbClr val="000000"/>
                          </a:solidFill>
                          <a:latin typeface="각진펜" panose="020B0600000101010101" charset="-127"/>
                          <a:ea typeface="각진펜" panose="020B0600000101010101" charset="-127"/>
                          <a:cs typeface="각진펜 Bold"/>
                          <a:sym typeface="각진펜 Bold"/>
                        </a:rPr>
                        <a:t> 하남시 공유차량 이용현황</a:t>
                      </a:r>
                      <a:endParaRPr lang="en-US" altLang="ko-KR" sz="1800" b="1" dirty="0">
                        <a:solidFill>
                          <a:srgbClr val="000000"/>
                        </a:solidFill>
                        <a:latin typeface="각진펜" panose="020B0600000101010101" charset="-127"/>
                        <a:ea typeface="각진펜" panose="020B0600000101010101" charset="-127"/>
                        <a:cs typeface="각진펜 Bold"/>
                        <a:sym typeface="각진펜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공유차량 이용규모 예측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649191"/>
                  </a:ext>
                </a:extLst>
              </a:tr>
              <a:tr h="77566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인구통계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(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세대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,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성별 등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)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화성시</a:t>
                      </a:r>
                      <a:r>
                        <a:rPr lang="en-US" altLang="ko-KR" b="1">
                          <a:latin typeface="각진펜" panose="020B0600000101010101" charset="-127"/>
                          <a:ea typeface="각진펜" panose="020B0600000101010101" charset="-127"/>
                        </a:rPr>
                        <a:t>, </a:t>
                      </a: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하남시 거주인구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거주인구의 영향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4132"/>
                  </a:ext>
                </a:extLst>
              </a:tr>
              <a:tr h="775669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b="0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유동인구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화성시</a:t>
                      </a:r>
                      <a:r>
                        <a:rPr lang="en-US" altLang="ko-KR" b="1">
                          <a:latin typeface="각진펜" panose="020B0600000101010101" charset="-127"/>
                          <a:ea typeface="각진펜" panose="020B0600000101010101" charset="-127"/>
                        </a:rPr>
                        <a:t>, </a:t>
                      </a: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하남시 성연령별 유동인구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인근 유동인구의 영향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702267"/>
                  </a:ext>
                </a:extLst>
              </a:tr>
              <a:tr h="77566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상권 접근성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화성시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,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하남시 상권정보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상권 접근성의 영향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503082"/>
                  </a:ext>
                </a:extLst>
              </a:tr>
              <a:tr h="761191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b="0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공공주택 세대수 및 임대료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화성시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,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하남시 공공주택 임대 정보 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&amp;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임대료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공공주택 정보의 영향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87818"/>
                  </a:ext>
                </a:extLst>
              </a:tr>
              <a:tr h="6660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대중교통시설 접근성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화성시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,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하남시 버스정류장 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&amp;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지하철역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교통시설 접근성의 영향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892107"/>
                  </a:ext>
                </a:extLst>
              </a:tr>
              <a:tr h="666040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b="0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교통 네트워크 혼잡도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화성시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,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하남시 상세도로망 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&amp; </a:t>
                      </a:r>
                      <a:r>
                        <a:rPr lang="ko-KR" altLang="en-US" b="1" dirty="0" err="1">
                          <a:latin typeface="각진펜" panose="020B0600000101010101" charset="-127"/>
                          <a:ea typeface="각진펜" panose="020B0600000101010101" charset="-127"/>
                        </a:rPr>
                        <a:t>추정교통량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각진펜" panose="020B0600000101010101" charset="-127"/>
                          <a:ea typeface="각진펜" panose="020B0600000101010101" charset="-127"/>
                        </a:rPr>
                        <a:t>교통 네트워크 상태의 영향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5466775"/>
                  </a:ext>
                </a:extLst>
              </a:tr>
              <a:tr h="702535">
                <a:tc rowSpan="4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  <a:t>기타 데이터</a:t>
                      </a:r>
                      <a:br>
                        <a:rPr lang="en-US" altLang="ko-KR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</a:br>
                      <a:r>
                        <a:rPr lang="en-US" altLang="ko-KR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  <a:t>(</a:t>
                      </a:r>
                      <a:r>
                        <a:rPr lang="ko-KR" altLang="en-US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  <a:t>외부 데이터</a:t>
                      </a:r>
                      <a:r>
                        <a:rPr lang="en-US" altLang="ko-KR" b="1" dirty="0">
                          <a:latin typeface="각진펜 Bold" panose="020B0600000101010101" charset="-127"/>
                          <a:ea typeface="각진펜 Bold" panose="020B0600000101010101" charset="-127"/>
                        </a:rPr>
                        <a:t>)</a:t>
                      </a:r>
                      <a:endParaRPr lang="ko-KR" altLang="en-US" b="1" dirty="0">
                        <a:latin typeface="각진펜 Bold" panose="020B0600000101010101" charset="-127"/>
                        <a:ea typeface="각진펜 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행정구역 경계</a:t>
                      </a:r>
                      <a:br>
                        <a:rPr lang="en-US" altLang="ko-KR" sz="1600" b="1" dirty="0">
                          <a:latin typeface="각진펜" panose="020B0600000101010101" charset="-127"/>
                          <a:ea typeface="각진펜" panose="020B0600000101010101" charset="-127"/>
                        </a:rPr>
                      </a:br>
                      <a:r>
                        <a:rPr lang="en-US" altLang="ko-KR" sz="1600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(</a:t>
                      </a:r>
                      <a:r>
                        <a:rPr lang="ko-KR" altLang="en-US" sz="1600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대전</a:t>
                      </a:r>
                      <a:r>
                        <a:rPr lang="en-US" altLang="ko-KR" sz="1600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, </a:t>
                      </a:r>
                      <a:r>
                        <a:rPr lang="ko-KR" altLang="en-US" sz="1600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세종</a:t>
                      </a:r>
                      <a:r>
                        <a:rPr lang="en-US" altLang="ko-KR" sz="1600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, </a:t>
                      </a:r>
                      <a:r>
                        <a:rPr lang="ko-KR" altLang="en-US" sz="1600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청주</a:t>
                      </a:r>
                      <a:r>
                        <a:rPr lang="en-US" altLang="ko-KR" sz="1600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)</a:t>
                      </a:r>
                      <a:endParaRPr lang="ko-KR" altLang="en-US" sz="1600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통계지리정보 서비스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(SGIS) –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센서스용 행정구역 경계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공간분석 및 시각화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089364"/>
                  </a:ext>
                </a:extLst>
              </a:tr>
              <a:tr h="705132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b="0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행정구역별 거주인구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통계지리정보 서비스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(SGIS) –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인구총괄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거주인구 영향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902318"/>
                  </a:ext>
                </a:extLst>
              </a:tr>
              <a:tr h="705132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b="1" dirty="0">
                        <a:latin typeface="각진펜 Bold" panose="020B0600000101010101" charset="-127"/>
                        <a:ea typeface="각진펜 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행정구역별 가구수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통계지리정보 서비스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(SGIS) –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가구총괄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가구수 영향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4457499"/>
                  </a:ext>
                </a:extLst>
              </a:tr>
              <a:tr h="705132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b="1" dirty="0">
                        <a:latin typeface="각진펜 Bold" panose="020B0600000101010101" charset="-127"/>
                        <a:ea typeface="각진펜 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행정구역별 </a:t>
                      </a:r>
                      <a:r>
                        <a:rPr lang="ko-KR" altLang="en-US" b="1" dirty="0" err="1">
                          <a:latin typeface="각진펜" panose="020B0600000101010101" charset="-127"/>
                          <a:ea typeface="각진펜" panose="020B0600000101010101" charset="-127"/>
                        </a:rPr>
                        <a:t>사업체수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통계지리정보 서비스</a:t>
                      </a:r>
                      <a:r>
                        <a:rPr lang="en-US" altLang="ko-KR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(SGIS) – </a:t>
                      </a: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산업분류별 </a:t>
                      </a:r>
                      <a:r>
                        <a:rPr lang="ko-KR" altLang="en-US" b="1" dirty="0" err="1">
                          <a:latin typeface="각진펜" panose="020B0600000101010101" charset="-127"/>
                          <a:ea typeface="각진펜" panose="020B0600000101010101" charset="-127"/>
                        </a:rPr>
                        <a:t>사업체수</a:t>
                      </a:r>
                      <a:endParaRPr lang="ko-KR" altLang="en-US" b="1" dirty="0">
                        <a:latin typeface="각진펜" panose="020B0600000101010101" charset="-127"/>
                        <a:ea typeface="각진펜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각진펜" panose="020B0600000101010101" charset="-127"/>
                          <a:ea typeface="각진펜" panose="020B0600000101010101" charset="-127"/>
                        </a:rPr>
                        <a:t>사업체 영향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781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70809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7707AA-385F-A8C9-B24C-0E087FB79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731C3D3B-3027-A517-D7AE-A8A331533F10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DA73AC14-1C8E-865C-F1E9-E7D44C883F97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C6E7A954-8645-BD04-6BBA-A449D00172AB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AutoShape 8">
            <a:extLst>
              <a:ext uri="{FF2B5EF4-FFF2-40B4-BE49-F238E27FC236}">
                <a16:creationId xmlns:a16="http://schemas.microsoft.com/office/drawing/2014/main" id="{BA016D85-FA79-835E-4030-A2D2E564F499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8579CCB9-27D5-3181-BFF8-C2ED37A0FDBE}"/>
              </a:ext>
            </a:extLst>
          </p:cNvPr>
          <p:cNvSpPr txBox="1"/>
          <p:nvPr/>
        </p:nvSpPr>
        <p:spPr>
          <a:xfrm>
            <a:off x="969259" y="647700"/>
            <a:ext cx="78699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3.4 </a:t>
            </a:r>
            <a:r>
              <a:rPr lang="ko-KR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참고 문헌</a:t>
            </a:r>
            <a:endParaRPr lang="en-US" altLang="ko-KR" sz="4400" b="1" dirty="0">
              <a:solidFill>
                <a:schemeClr val="tx1">
                  <a:lumMod val="75000"/>
                  <a:lumOff val="25000"/>
                </a:schemeClr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C20DE8D-A081-2850-465C-E18FA1523CA9}"/>
              </a:ext>
            </a:extLst>
          </p:cNvPr>
          <p:cNvSpPr/>
          <p:nvPr/>
        </p:nvSpPr>
        <p:spPr>
          <a:xfrm>
            <a:off x="1143000" y="2171699"/>
            <a:ext cx="16002000" cy="7315199"/>
          </a:xfrm>
          <a:prstGeom prst="roundRect">
            <a:avLst>
              <a:gd name="adj" fmla="val 8908"/>
            </a:avLst>
          </a:prstGeom>
          <a:solidFill>
            <a:schemeClr val="bg1">
              <a:lumMod val="50000"/>
              <a:alpha val="2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26">
            <a:extLst>
              <a:ext uri="{FF2B5EF4-FFF2-40B4-BE49-F238E27FC236}">
                <a16:creationId xmlns:a16="http://schemas.microsoft.com/office/drawing/2014/main" id="{9F8D7BE6-C6D1-442C-13BA-290C2F46A23D}"/>
              </a:ext>
            </a:extLst>
          </p:cNvPr>
          <p:cNvSpPr txBox="1"/>
          <p:nvPr/>
        </p:nvSpPr>
        <p:spPr>
          <a:xfrm>
            <a:off x="1828800" y="2361002"/>
            <a:ext cx="14859000" cy="2435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ko-KR" altLang="en-US" sz="1600" b="0" i="0" dirty="0" err="1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이태정</a:t>
            </a:r>
            <a:r>
              <a:rPr lang="en-US" altLang="ko-KR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김기동</a:t>
            </a:r>
            <a:r>
              <a:rPr lang="en-US" altLang="ko-KR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정원식</a:t>
            </a:r>
            <a:r>
              <a:rPr lang="en-US" altLang="ko-KR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b="0" i="0" dirty="0" err="1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김동술</a:t>
            </a:r>
            <a:r>
              <a:rPr lang="en-US" altLang="ko-KR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. (2012). </a:t>
            </a:r>
            <a:r>
              <a:rPr lang="ko-KR" altLang="en-US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도로수송부문의 온실가스 배출량 산정방법에 따른 경기도 </a:t>
            </a:r>
            <a:r>
              <a:rPr lang="ko-KR" altLang="en-US" sz="1600" b="0" i="0" dirty="0" err="1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시∙군별</a:t>
            </a:r>
            <a:r>
              <a:rPr lang="ko-KR" altLang="en-US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 배출량 비교</a:t>
            </a:r>
            <a:r>
              <a:rPr lang="en-US" altLang="ko-KR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. </a:t>
            </a:r>
            <a:r>
              <a:rPr lang="ko-KR" altLang="en-US" sz="1600" b="0" i="0" dirty="0" err="1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한국대기환경학회지</a:t>
            </a:r>
            <a:r>
              <a:rPr lang="en-US" altLang="ko-KR" sz="1600" b="0" i="0" dirty="0">
                <a:solidFill>
                  <a:srgbClr val="333333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28(4), 454-465. </a:t>
            </a:r>
          </a:p>
          <a:p>
            <a:pPr marL="342900" indent="-3429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ko-KR" altLang="en-US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이민호</a:t>
            </a:r>
            <a:r>
              <a:rPr lang="en-US" altLang="ko-KR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오동규</a:t>
            </a:r>
            <a:r>
              <a:rPr lang="en-US" altLang="ko-KR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i="0" dirty="0" err="1">
                <a:effectLst/>
                <a:latin typeface="각진펜" panose="020B0600000101010101" charset="-127"/>
                <a:ea typeface="각진펜" panose="020B0600000101010101" charset="-127"/>
              </a:rPr>
              <a:t>강승모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. (2013). </a:t>
            </a:r>
            <a:r>
              <a:rPr lang="ko-KR" altLang="en-US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온실가스 배출과 교통 혼잡을 고려한 공공시설의 최적 위치 선정에 관한 연구</a:t>
            </a:r>
            <a:r>
              <a:rPr lang="en-US" altLang="ko-KR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. </a:t>
            </a:r>
            <a:r>
              <a:rPr lang="ko-KR" altLang="en-US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대한교통학회 학술대회지</a:t>
            </a:r>
            <a:r>
              <a:rPr lang="en-US" altLang="ko-KR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, 68, 46-51.</a:t>
            </a:r>
          </a:p>
          <a:p>
            <a:pPr marL="342900" indent="-3429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ko-KR" altLang="en-US" sz="1600" i="0" dirty="0" err="1">
                <a:effectLst/>
                <a:latin typeface="각진펜" panose="020B0600000101010101" charset="-127"/>
                <a:ea typeface="각진펜" panose="020B0600000101010101" charset="-127"/>
              </a:rPr>
              <a:t>강은하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. (2016).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수원시 지속가능 도시환경지표 적용 연구</a:t>
            </a:r>
            <a:r>
              <a:rPr lang="en-US" altLang="ko-KR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. </a:t>
            </a:r>
            <a:r>
              <a:rPr lang="ko-KR" altLang="en-US" sz="1600" i="0" dirty="0">
                <a:effectLst/>
                <a:latin typeface="각진펜" panose="020B0600000101010101" charset="-127"/>
                <a:ea typeface="각진펜" panose="020B0600000101010101" charset="-127"/>
              </a:rPr>
              <a:t>수원시정연구원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.</a:t>
            </a:r>
            <a:endParaRPr lang="en-US" altLang="ko-KR" sz="1600" i="0" dirty="0"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342900" indent="-3429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ko-KR" altLang="en-US" sz="1600" i="0" u="none" strike="noStrike" cap="none" normalizeH="0" baseline="0" dirty="0" err="1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원미리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kumimoji="0" lang="ko-KR" altLang="en-US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송재민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.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(2021).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kumimoji="0" lang="ko-KR" altLang="en-US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도시공간구조 특성이 온실가스 배출에 미치는 영향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.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kumimoji="0" lang="ko-KR" altLang="en-US" sz="1600" i="1" u="none" strike="noStrike" cap="none" normalizeH="0" baseline="0" dirty="0" err="1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대한국토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·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도시계획학회 추계학술대회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effectLst/>
                <a:latin typeface="각진펜" panose="020B0600000101010101" charset="-127"/>
                <a:ea typeface="각진펜" panose="020B0600000101010101" charset="-127"/>
              </a:rPr>
              <a:t>.</a:t>
            </a:r>
            <a:endParaRPr lang="ko-KR" altLang="en-US" sz="1600" i="0" dirty="0">
              <a:solidFill>
                <a:srgbClr val="000000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52780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492463"/>
            <a:ext cx="16021455" cy="9302074"/>
            <a:chOff x="0" y="0"/>
            <a:chExt cx="4219642" cy="2449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088986" y="3392809"/>
            <a:ext cx="10110029" cy="1321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sz="7999" dirty="0">
                <a:solidFill>
                  <a:schemeClr val="tx1">
                    <a:lumMod val="75000"/>
                    <a:lumOff val="25000"/>
                  </a:schemeClr>
                </a:solidFill>
                <a:latin typeface="윤고딕 Bold"/>
                <a:ea typeface="윤고딕 Bold"/>
                <a:cs typeface="윤고딕 Bold"/>
                <a:sym typeface="윤고딕 Bold"/>
              </a:rPr>
              <a:t>THANK YOU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868153" y="5250200"/>
            <a:ext cx="8551695" cy="953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감사합니다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5011743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2">
            <a:extLst>
              <a:ext uri="{FF2B5EF4-FFF2-40B4-BE49-F238E27FC236}">
                <a16:creationId xmlns:a16="http://schemas.microsoft.com/office/drawing/2014/main" id="{744ACEB5-FB68-F4A5-E331-98C83258B37A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024" name="Freeform 3">
              <a:extLst>
                <a:ext uri="{FF2B5EF4-FFF2-40B4-BE49-F238E27FC236}">
                  <a16:creationId xmlns:a16="http://schemas.microsoft.com/office/drawing/2014/main" id="{993CC4D0-0C82-65B4-59F7-891D550CE9BF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025" name="TextBox 4">
              <a:extLst>
                <a:ext uri="{FF2B5EF4-FFF2-40B4-BE49-F238E27FC236}">
                  <a16:creationId xmlns:a16="http://schemas.microsoft.com/office/drawing/2014/main" id="{223CC939-71FE-B06F-F1B3-2865819BFFBC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8B8865C6-6D32-0401-7EF6-E1F796BC39F0}"/>
              </a:ext>
            </a:extLst>
          </p:cNvPr>
          <p:cNvSpPr txBox="1"/>
          <p:nvPr/>
        </p:nvSpPr>
        <p:spPr>
          <a:xfrm>
            <a:off x="2169071" y="7970103"/>
            <a:ext cx="629335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환경 문제 대두 </a:t>
            </a:r>
            <a:r>
              <a:rPr lang="en-US" altLang="ko-KR" sz="2200" b="0" i="0" dirty="0">
                <a:solidFill>
                  <a:srgbClr val="212529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· </a:t>
            </a:r>
            <a:r>
              <a:rPr lang="ko-KR" altLang="en-US" sz="2200" b="0" i="0" dirty="0">
                <a:solidFill>
                  <a:srgbClr val="212529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비용 절감 효과로 인한</a:t>
            </a:r>
            <a:endParaRPr lang="en-US" altLang="ko-KR" sz="22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ko-KR" altLang="en-US" sz="22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서비스 이용자 </a:t>
            </a:r>
            <a:r>
              <a:rPr lang="en-US" altLang="ko-KR" sz="2200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· </a:t>
            </a:r>
            <a:r>
              <a:rPr lang="ko-KR" altLang="en-US" sz="2200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차량 수</a:t>
            </a:r>
            <a:r>
              <a:rPr lang="ko-KR" altLang="en-US" sz="22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2200" b="1" dirty="0">
                <a:latin typeface="각진펜 Bold"/>
                <a:ea typeface="각진펜 Bold"/>
                <a:cs typeface="각진펜 Bold"/>
                <a:sym typeface="각진펜 Bold"/>
              </a:rPr>
              <a:t>증가</a:t>
            </a:r>
            <a:r>
              <a:rPr lang="ko-KR" altLang="en-US" sz="2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추세</a:t>
            </a:r>
            <a:endParaRPr lang="en-US" altLang="ko-KR" sz="22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44" name="TextBox 26">
            <a:extLst>
              <a:ext uri="{FF2B5EF4-FFF2-40B4-BE49-F238E27FC236}">
                <a16:creationId xmlns:a16="http://schemas.microsoft.com/office/drawing/2014/main" id="{C0D2B31A-43E4-6CF3-8247-D1F3243FAB40}"/>
              </a:ext>
            </a:extLst>
          </p:cNvPr>
          <p:cNvSpPr txBox="1"/>
          <p:nvPr/>
        </p:nvSpPr>
        <p:spPr>
          <a:xfrm>
            <a:off x="10886872" y="7601255"/>
            <a:ext cx="5926351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공공주택 단지 내 </a:t>
            </a:r>
            <a:r>
              <a:rPr lang="ko-KR" altLang="en-US" sz="22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</a:t>
            </a:r>
            <a:r>
              <a:rPr lang="ko-KR" altLang="en-US" sz="22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이용량</a:t>
            </a:r>
            <a:r>
              <a:rPr lang="ko-KR" altLang="en-US" sz="22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이</a:t>
            </a:r>
            <a:r>
              <a:rPr lang="ko-KR" altLang="en-US" sz="2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endParaRPr lang="en-US" altLang="ko-KR" sz="22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/>
            <a:r>
              <a:rPr lang="ko-KR" altLang="en-US" sz="22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점차적으로 증가할 것으로 예상되는 상황</a:t>
            </a:r>
            <a:endParaRPr lang="en-US" altLang="ko-KR" sz="22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9A7A0FF-0A7C-D762-4085-41CD27944764}"/>
              </a:ext>
            </a:extLst>
          </p:cNvPr>
          <p:cNvSpPr txBox="1"/>
          <p:nvPr/>
        </p:nvSpPr>
        <p:spPr>
          <a:xfrm>
            <a:off x="457200" y="9818013"/>
            <a:ext cx="785832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3150"/>
              </a:spcAft>
            </a:pPr>
            <a:r>
              <a:rPr lang="ko-KR" altLang="en-US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출처 </a:t>
            </a:r>
            <a:r>
              <a:rPr lang="en-US" altLang="ko-KR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: </a:t>
            </a:r>
            <a:r>
              <a:rPr lang="ko-KR" altLang="en-US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공공주택 업무처리지침</a:t>
            </a:r>
            <a:r>
              <a:rPr lang="en-US" altLang="ko-KR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국가법령 정보센터</a:t>
            </a:r>
            <a:r>
              <a:rPr lang="en-US" altLang="ko-KR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), </a:t>
            </a:r>
            <a:r>
              <a:rPr lang="ko-KR" altLang="en-US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질주하는 차량공유 시장</a:t>
            </a:r>
            <a:r>
              <a:rPr lang="en-US" altLang="ko-KR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, 2040</a:t>
            </a:r>
            <a:r>
              <a:rPr lang="ko-KR" altLang="en-US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년 </a:t>
            </a:r>
            <a:r>
              <a:rPr lang="en-US" altLang="ko-KR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4000</a:t>
            </a:r>
            <a:r>
              <a:rPr lang="ko-KR" altLang="en-US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조 </a:t>
            </a:r>
            <a:r>
              <a:rPr lang="ko-KR" altLang="en-US" sz="1100" i="0" dirty="0" err="1">
                <a:effectLst/>
                <a:latin typeface="각진펜" panose="020B0600000101010101" charset="-127"/>
                <a:ea typeface="각진펜" panose="020B0600000101010101" charset="-127"/>
              </a:rPr>
              <a:t>시장된다</a:t>
            </a:r>
            <a:r>
              <a:rPr lang="en-US" altLang="ko-KR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100" i="0" dirty="0" err="1">
                <a:effectLst/>
                <a:latin typeface="각진펜" panose="020B0600000101010101" charset="-127"/>
                <a:ea typeface="각진펜" panose="020B0600000101010101" charset="-127"/>
              </a:rPr>
              <a:t>머니투데이</a:t>
            </a:r>
            <a:r>
              <a:rPr lang="en-US" altLang="ko-KR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)</a:t>
            </a:r>
            <a:br>
              <a:rPr lang="en-US" altLang="ko-KR" sz="1100" i="0" dirty="0">
                <a:effectLst/>
                <a:latin typeface="각진펜" panose="020B0600000101010101" charset="-127"/>
                <a:ea typeface="각진펜" panose="020B0600000101010101" charset="-127"/>
              </a:rPr>
            </a:br>
            <a:r>
              <a:rPr lang="en-US" altLang="ko-KR" sz="1100" i="0" dirty="0">
                <a:effectLst/>
                <a:latin typeface="각진펜" panose="020B0600000101010101" charset="-127"/>
                <a:ea typeface="각진펜" panose="020B0600000101010101" charset="-127"/>
              </a:rPr>
              <a:t>          </a:t>
            </a:r>
            <a:r>
              <a:rPr lang="en-US" altLang="ko-KR" sz="1100" b="0" i="0" dirty="0">
                <a:effectLst/>
                <a:latin typeface="각진펜" panose="020B0600000101010101" charset="-127"/>
                <a:ea typeface="각진펜" panose="020B0600000101010101" charset="-127"/>
              </a:rPr>
              <a:t>LH, </a:t>
            </a:r>
            <a:r>
              <a:rPr lang="ko-KR" altLang="en-US" sz="1100" b="0" i="0" dirty="0">
                <a:effectLst/>
                <a:latin typeface="각진펜" panose="020B0600000101010101" charset="-127"/>
                <a:ea typeface="각진펜" panose="020B0600000101010101" charset="-127"/>
              </a:rPr>
              <a:t>임대주택 단지 </a:t>
            </a:r>
            <a:r>
              <a:rPr lang="ko-KR" altLang="en-US" sz="1100" b="0" i="0" dirty="0" err="1">
                <a:effectLst/>
                <a:latin typeface="각진펜" panose="020B0600000101010101" charset="-127"/>
                <a:ea typeface="각진펜" panose="020B0600000101010101" charset="-127"/>
              </a:rPr>
              <a:t>행복카</a:t>
            </a:r>
            <a:r>
              <a:rPr lang="ko-KR" altLang="en-US" sz="1100" b="0" i="0" dirty="0">
                <a:effectLst/>
                <a:latin typeface="각진펜" panose="020B0600000101010101" charset="-127"/>
                <a:ea typeface="각진펜" panose="020B0600000101010101" charset="-127"/>
              </a:rPr>
              <a:t> 서비스 확대 추진</a:t>
            </a:r>
            <a:r>
              <a:rPr lang="en-US" altLang="ko-KR" sz="1100" b="0" i="0" dirty="0">
                <a:effectLst/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100" b="0" i="0" dirty="0">
                <a:effectLst/>
                <a:latin typeface="각진펜" panose="020B0600000101010101" charset="-127"/>
                <a:ea typeface="각진펜" panose="020B0600000101010101" charset="-127"/>
              </a:rPr>
              <a:t>국토일보</a:t>
            </a:r>
            <a:r>
              <a:rPr lang="en-US" altLang="ko-KR" sz="1100" b="0" i="0" dirty="0">
                <a:effectLst/>
                <a:latin typeface="각진펜" panose="020B0600000101010101" charset="-127"/>
                <a:ea typeface="각진펜" panose="020B0600000101010101" charset="-127"/>
              </a:rPr>
              <a:t>)</a:t>
            </a:r>
            <a:endParaRPr lang="ko-KR" altLang="en-US" sz="1100" i="0" dirty="0"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pic>
        <p:nvPicPr>
          <p:cNvPr id="1050" name="Picture 26">
            <a:extLst>
              <a:ext uri="{FF2B5EF4-FFF2-40B4-BE49-F238E27FC236}">
                <a16:creationId xmlns:a16="http://schemas.microsoft.com/office/drawing/2014/main" id="{3790B601-28F9-B46D-9DDD-B5D7D1B30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4334" y="3363067"/>
            <a:ext cx="5451428" cy="4093527"/>
          </a:xfrm>
          <a:prstGeom prst="roundRect">
            <a:avLst>
              <a:gd name="adj" fmla="val 10856"/>
            </a:avLst>
          </a:prstGeom>
          <a:noFill/>
          <a:ln w="3175">
            <a:solidFill>
              <a:srgbClr val="5171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7" name="AutoShape 8">
            <a:extLst>
              <a:ext uri="{FF2B5EF4-FFF2-40B4-BE49-F238E27FC236}">
                <a16:creationId xmlns:a16="http://schemas.microsoft.com/office/drawing/2014/main" id="{118A9D05-3CEB-7491-4132-B20C3ECC1D7F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28" name="TextBox 7">
            <a:extLst>
              <a:ext uri="{FF2B5EF4-FFF2-40B4-BE49-F238E27FC236}">
                <a16:creationId xmlns:a16="http://schemas.microsoft.com/office/drawing/2014/main" id="{3A811B95-576A-DCF8-E6C5-D45FB789D712}"/>
              </a:ext>
            </a:extLst>
          </p:cNvPr>
          <p:cNvSpPr txBox="1"/>
          <p:nvPr/>
        </p:nvSpPr>
        <p:spPr>
          <a:xfrm>
            <a:off x="969259" y="647700"/>
            <a:ext cx="48219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1.1 </a:t>
            </a:r>
            <a:r>
              <a:rPr lang="en-US" altLang="ko-KR" sz="4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</a:t>
            </a:r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배경</a:t>
            </a:r>
            <a:endParaRPr lang="en-US" altLang="ko-KR" sz="4400" b="1" dirty="0">
              <a:solidFill>
                <a:schemeClr val="tx1">
                  <a:lumMod val="75000"/>
                  <a:lumOff val="25000"/>
                </a:schemeClr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27FBFEA6-9475-4CDA-DE05-A8ECE23339D2}"/>
              </a:ext>
            </a:extLst>
          </p:cNvPr>
          <p:cNvSpPr/>
          <p:nvPr/>
        </p:nvSpPr>
        <p:spPr>
          <a:xfrm rot="5400000">
            <a:off x="8693576" y="4977353"/>
            <a:ext cx="3131937" cy="915635"/>
          </a:xfrm>
          <a:prstGeom prst="triangle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BB5C9B-0BD9-52D8-2C04-450EA8F91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400" y="3737242"/>
            <a:ext cx="5315692" cy="11431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CC2659-95B6-58CD-108F-96F95FA6C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29C004EA-538B-F1F5-CBB9-2CFD08A29198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1E3C2E55-7207-7735-D9C9-5ACF19AD92F8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84E5428D-3F2A-7331-FC70-80D13242BE08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2BAB1586-13A8-8AFC-3C21-0B00DC95A1AA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E929DB11-5F2A-FFD6-AEE9-77A5EB43266C}"/>
              </a:ext>
            </a:extLst>
          </p:cNvPr>
          <p:cNvSpPr txBox="1"/>
          <p:nvPr/>
        </p:nvSpPr>
        <p:spPr>
          <a:xfrm>
            <a:off x="969259" y="647700"/>
            <a:ext cx="78699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1.2 </a:t>
            </a:r>
            <a:r>
              <a:rPr lang="en-US" altLang="ko-KR" sz="4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</a:t>
            </a:r>
            <a:r>
              <a:rPr lang="ko-KR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목표</a:t>
            </a:r>
            <a:endParaRPr lang="en-US" altLang="ko-KR" sz="4400" b="1" dirty="0">
              <a:solidFill>
                <a:schemeClr val="tx1">
                  <a:lumMod val="75000"/>
                  <a:lumOff val="25000"/>
                </a:schemeClr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6" name="TextBox 26">
            <a:extLst>
              <a:ext uri="{FF2B5EF4-FFF2-40B4-BE49-F238E27FC236}">
                <a16:creationId xmlns:a16="http://schemas.microsoft.com/office/drawing/2014/main" id="{9B3968C1-21E5-7867-4210-17102F3BA783}"/>
              </a:ext>
            </a:extLst>
          </p:cNvPr>
          <p:cNvSpPr txBox="1"/>
          <p:nvPr/>
        </p:nvSpPr>
        <p:spPr>
          <a:xfrm>
            <a:off x="10744200" y="7323097"/>
            <a:ext cx="5133761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dirty="0">
                <a:effectLst/>
                <a:latin typeface="각진펜 Bold" panose="020B0600000101010101" charset="-127"/>
                <a:ea typeface="각진펜 Bold" panose="020B0600000101010101" charset="-127"/>
                <a:cs typeface="Times New Roman" panose="02020603050405020304" pitchFamily="18" charset="0"/>
              </a:rPr>
              <a:t>기존 및 </a:t>
            </a:r>
            <a:r>
              <a:rPr lang="ko-KR" altLang="ko-KR" sz="2400">
                <a:effectLst/>
                <a:latin typeface="각진펜 Bold" panose="020B0600000101010101" charset="-127"/>
                <a:ea typeface="각진펜 Bold" panose="020B0600000101010101" charset="-127"/>
                <a:cs typeface="Times New Roman" panose="02020603050405020304" pitchFamily="18" charset="0"/>
              </a:rPr>
              <a:t>신규</a:t>
            </a:r>
            <a:r>
              <a:rPr lang="ko-KR" altLang="en-US" sz="2400">
                <a:effectLst/>
                <a:latin typeface="각진펜 Bold" panose="020B0600000101010101" charset="-127"/>
                <a:ea typeface="각진펜 Bold" panose="020B0600000101010101" charset="-127"/>
                <a:cs typeface="Times New Roman" panose="02020603050405020304" pitchFamily="18" charset="0"/>
              </a:rPr>
              <a:t>택지</a:t>
            </a:r>
            <a:r>
              <a:rPr lang="ko-KR" altLang="ko-KR" sz="2400">
                <a:effectLst/>
                <a:latin typeface="각진펜 Bold" panose="020B0600000101010101" charset="-127"/>
                <a:ea typeface="각진펜 Bold" panose="020B0600000101010101" charset="-127"/>
                <a:cs typeface="Times New Roman" panose="02020603050405020304" pitchFamily="18" charset="0"/>
              </a:rPr>
              <a:t> </a:t>
            </a:r>
            <a:r>
              <a:rPr lang="ko-KR" altLang="en-US" sz="2400">
                <a:effectLst/>
                <a:latin typeface="각진펜 Bold" panose="020B0600000101010101" charset="-127"/>
                <a:ea typeface="각진펜 Bold" panose="020B0600000101010101" charset="-127"/>
                <a:cs typeface="Times New Roman" panose="02020603050405020304" pitchFamily="18" charset="0"/>
              </a:rPr>
              <a:t>교통</a:t>
            </a:r>
            <a:r>
              <a:rPr lang="ko-KR" altLang="ko-KR" sz="2400">
                <a:effectLst/>
                <a:latin typeface="각진펜 Bold" panose="020B0600000101010101" charset="-127"/>
                <a:ea typeface="각진펜 Bold" panose="020B0600000101010101" charset="-127"/>
                <a:cs typeface="Times New Roman" panose="02020603050405020304" pitchFamily="18" charset="0"/>
              </a:rPr>
              <a:t>계획을 </a:t>
            </a:r>
            <a:r>
              <a:rPr lang="ko-KR" altLang="ko-KR" sz="2400" dirty="0">
                <a:effectLst/>
                <a:latin typeface="각진펜 Bold" panose="020B0600000101010101" charset="-127"/>
                <a:ea typeface="각진펜 Bold" panose="020B0600000101010101" charset="-127"/>
                <a:cs typeface="Times New Roman" panose="02020603050405020304" pitchFamily="18" charset="0"/>
              </a:rPr>
              <a:t>위한 기초자</a:t>
            </a:r>
            <a:r>
              <a:rPr lang="ko-KR" altLang="en-US" sz="2400" dirty="0">
                <a:effectLst/>
                <a:latin typeface="각진펜 Bold" panose="020B0600000101010101" charset="-127"/>
                <a:ea typeface="각진펜 Bold" panose="020B0600000101010101" charset="-127"/>
                <a:cs typeface="Times New Roman" panose="02020603050405020304" pitchFamily="18" charset="0"/>
              </a:rPr>
              <a:t>료 </a:t>
            </a:r>
            <a:r>
              <a:rPr lang="en-US" altLang="ko-KR" sz="2400" dirty="0">
                <a:effectLst/>
                <a:latin typeface="각진펜 Bold" panose="020B0600000101010101" charset="-127"/>
                <a:ea typeface="각진펜 Bold" panose="020B0600000101010101" charset="-127"/>
                <a:cs typeface="Times New Roman" panose="02020603050405020304" pitchFamily="18" charset="0"/>
              </a:rPr>
              <a:t>&amp; </a:t>
            </a:r>
            <a:r>
              <a:rPr lang="ko-KR" altLang="en-US" sz="2400" b="1" dirty="0">
                <a:latin typeface="각진펜 Bold"/>
                <a:ea typeface="각진펜 Bold"/>
                <a:cs typeface="각진펜 Bold"/>
                <a:sym typeface="각진펜 Bold"/>
              </a:rPr>
              <a:t>예측모델 설계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93D1E50D-0FCC-9130-36FF-70EFD60ED1D7}"/>
              </a:ext>
            </a:extLst>
          </p:cNvPr>
          <p:cNvSpPr/>
          <p:nvPr/>
        </p:nvSpPr>
        <p:spPr>
          <a:xfrm>
            <a:off x="969259" y="2171699"/>
            <a:ext cx="16328141" cy="7335197"/>
          </a:xfrm>
          <a:prstGeom prst="roundRect">
            <a:avLst/>
          </a:prstGeom>
          <a:noFill/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593F5D9E-D5B1-A5CF-9052-81BCC51466DB}"/>
              </a:ext>
            </a:extLst>
          </p:cNvPr>
          <p:cNvSpPr/>
          <p:nvPr/>
        </p:nvSpPr>
        <p:spPr>
          <a:xfrm rot="5400000">
            <a:off x="7557102" y="5112878"/>
            <a:ext cx="3131937" cy="915635"/>
          </a:xfrm>
          <a:prstGeom prst="triangle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378D4B-ED16-9683-F578-045F76B95E2F}"/>
              </a:ext>
            </a:extLst>
          </p:cNvPr>
          <p:cNvSpPr/>
          <p:nvPr/>
        </p:nvSpPr>
        <p:spPr>
          <a:xfrm>
            <a:off x="1527944" y="2436986"/>
            <a:ext cx="6496851" cy="5476806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Picture 2" descr="대전광역시 로고 ai 일러스트 파일 다운">
            <a:extLst>
              <a:ext uri="{FF2B5EF4-FFF2-40B4-BE49-F238E27FC236}">
                <a16:creationId xmlns:a16="http://schemas.microsoft.com/office/drawing/2014/main" id="{7FB84FD1-FAFC-24F3-D0E1-2E6B4460CF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75" b="35495"/>
          <a:stretch/>
        </p:blipFill>
        <p:spPr bwMode="auto">
          <a:xfrm>
            <a:off x="2513436" y="5234506"/>
            <a:ext cx="4364844" cy="120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4" descr="청주시 (r1719 판) - 나무위키">
            <a:extLst>
              <a:ext uri="{FF2B5EF4-FFF2-40B4-BE49-F238E27FC236}">
                <a16:creationId xmlns:a16="http://schemas.microsoft.com/office/drawing/2014/main" id="{58B19CF1-63AC-8003-AD04-2EFD57C4A6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326508C-115D-331D-C29A-7DF618D7D4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363" y="3394388"/>
            <a:ext cx="2620006" cy="1048002"/>
          </a:xfrm>
          <a:prstGeom prst="rect">
            <a:avLst/>
          </a:prstGeom>
        </p:spPr>
      </p:pic>
      <p:pic>
        <p:nvPicPr>
          <p:cNvPr id="1034" name="Picture 10" descr="세종특별자치시 - 세종이 미래다">
            <a:extLst>
              <a:ext uri="{FF2B5EF4-FFF2-40B4-BE49-F238E27FC236}">
                <a16:creationId xmlns:a16="http://schemas.microsoft.com/office/drawing/2014/main" id="{1D603909-F907-3BA4-9B4F-20154A873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3160" y="3084515"/>
            <a:ext cx="2552700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대전·세종에 2만 가구 공공택지 조성한다 &lt; 건설/부동산 &lt; 경제/과학 &lt; 기사본문 - 충청투데이">
            <a:extLst>
              <a:ext uri="{FF2B5EF4-FFF2-40B4-BE49-F238E27FC236}">
                <a16:creationId xmlns:a16="http://schemas.microsoft.com/office/drawing/2014/main" id="{02E8427D-98A4-9EDC-66E8-6716B29AC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6763" y="3501678"/>
            <a:ext cx="3080036" cy="3449640"/>
          </a:xfrm>
          <a:prstGeom prst="roundRect">
            <a:avLst>
              <a:gd name="adj" fmla="val 6619"/>
            </a:avLst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33AC5ED-7B92-A231-B9FD-813DCDD85DD1}"/>
              </a:ext>
            </a:extLst>
          </p:cNvPr>
          <p:cNvSpPr txBox="1"/>
          <p:nvPr/>
        </p:nvSpPr>
        <p:spPr>
          <a:xfrm>
            <a:off x="1482070" y="6907599"/>
            <a:ext cx="658859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latin typeface="각진펜 Bold"/>
                <a:ea typeface="각진펜 Bold"/>
                <a:cs typeface="각진펜 Bold"/>
                <a:sym typeface="각진펜 Bold"/>
              </a:rPr>
              <a:t>대전</a:t>
            </a:r>
            <a:r>
              <a:rPr lang="en-US" altLang="ko-KR" sz="2400" b="1" dirty="0">
                <a:latin typeface="각진펜 Bold"/>
                <a:ea typeface="각진펜 Bold"/>
                <a:cs typeface="각진펜 Bold"/>
                <a:sym typeface="각진펜 Bold"/>
              </a:rPr>
              <a:t>-</a:t>
            </a:r>
            <a:r>
              <a:rPr lang="ko-KR" altLang="en-US" sz="2400" b="1" dirty="0">
                <a:latin typeface="각진펜 Bold"/>
                <a:ea typeface="각진펜 Bold"/>
                <a:cs typeface="각진펜 Bold"/>
                <a:sym typeface="각진펜 Bold"/>
              </a:rPr>
              <a:t>세종</a:t>
            </a:r>
            <a:r>
              <a:rPr lang="en-US" altLang="ko-KR" sz="2400" b="1" dirty="0">
                <a:latin typeface="각진펜 Bold"/>
                <a:ea typeface="각진펜 Bold"/>
                <a:cs typeface="각진펜 Bold"/>
                <a:sym typeface="각진펜 Bold"/>
              </a:rPr>
              <a:t>-</a:t>
            </a:r>
            <a:r>
              <a:rPr lang="ko-KR" altLang="en-US" sz="2400" b="1" dirty="0">
                <a:latin typeface="각진펜 Bold"/>
                <a:ea typeface="각진펜 Bold"/>
                <a:cs typeface="각진펜 Bold"/>
                <a:sym typeface="각진펜 Bold"/>
              </a:rPr>
              <a:t>청주권역 현황 및</a:t>
            </a:r>
            <a:br>
              <a:rPr lang="en-US" altLang="ko-KR" sz="2400" b="1" dirty="0">
                <a:latin typeface="각진펜 Bold"/>
                <a:ea typeface="각진펜 Bold"/>
                <a:cs typeface="각진펜 Bold"/>
                <a:sym typeface="각진펜 Bold"/>
              </a:rPr>
            </a:br>
            <a:r>
              <a:rPr lang="ko-KR" altLang="en-US" sz="2400" b="1" dirty="0">
                <a:latin typeface="각진펜 Bold"/>
                <a:ea typeface="각진펜 Bold"/>
                <a:cs typeface="각진펜 Bold"/>
                <a:sym typeface="각진펜 Bold"/>
              </a:rPr>
              <a:t>차종별 온실가스</a:t>
            </a:r>
            <a:r>
              <a:rPr lang="ko-KR" altLang="en-US" sz="24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배출 </a:t>
            </a:r>
            <a:r>
              <a:rPr lang="ko-KR" altLang="en-US" sz="2400" b="1" dirty="0">
                <a:latin typeface="각진펜 Bold"/>
                <a:ea typeface="각진펜 Bold"/>
                <a:cs typeface="각진펜 Bold"/>
                <a:sym typeface="각진펜 Bold"/>
              </a:rPr>
              <a:t>분석 </a:t>
            </a:r>
            <a:endParaRPr lang="ko-KR" altLang="en-US" sz="2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7C51948C-78AD-1CC9-60AE-44BB9137D647}"/>
              </a:ext>
            </a:extLst>
          </p:cNvPr>
          <p:cNvSpPr/>
          <p:nvPr/>
        </p:nvSpPr>
        <p:spPr>
          <a:xfrm>
            <a:off x="10096609" y="3459361"/>
            <a:ext cx="3010785" cy="350582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대전 세종 청주 지도시각화 자리</a:t>
            </a:r>
          </a:p>
        </p:txBody>
      </p:sp>
    </p:spTree>
    <p:extLst>
      <p:ext uri="{BB962C8B-B14F-4D97-AF65-F5344CB8AC3E}">
        <p14:creationId xmlns:p14="http://schemas.microsoft.com/office/powerpoint/2010/main" val="1106585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D56FC9-D056-E43B-4DFD-D78C7E78C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0D5AD9F6-5A75-1AE6-4015-DA8BCD535A6D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3797C59B-02DB-EC38-E2F3-C2D7D45D3199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B554D25F-9B9A-2ED1-FD2B-385145B474C6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0314A0C1-0742-99A8-9E4F-BDF392EB49EE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12876DA6-212F-D90F-D2DB-180222E5998E}"/>
              </a:ext>
            </a:extLst>
          </p:cNvPr>
          <p:cNvSpPr txBox="1"/>
          <p:nvPr/>
        </p:nvSpPr>
        <p:spPr>
          <a:xfrm>
            <a:off x="969259" y="647700"/>
            <a:ext cx="78699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1.3 </a:t>
            </a:r>
            <a:r>
              <a:rPr lang="ko-KR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선행연구 검토</a:t>
            </a:r>
            <a:endParaRPr lang="en-US" altLang="ko-KR" sz="4400" b="1" dirty="0">
              <a:solidFill>
                <a:schemeClr val="tx1">
                  <a:lumMod val="75000"/>
                  <a:lumOff val="25000"/>
                </a:schemeClr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" name="TextBox 26">
            <a:extLst>
              <a:ext uri="{FF2B5EF4-FFF2-40B4-BE49-F238E27FC236}">
                <a16:creationId xmlns:a16="http://schemas.microsoft.com/office/drawing/2014/main" id="{192405CB-37D3-1628-8C83-200DC0B7C384}"/>
              </a:ext>
            </a:extLst>
          </p:cNvPr>
          <p:cNvSpPr txBox="1"/>
          <p:nvPr/>
        </p:nvSpPr>
        <p:spPr>
          <a:xfrm>
            <a:off x="518765" y="6199882"/>
            <a:ext cx="5043835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강은하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(2016)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수원시 지속가능 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</a:b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도시환경지표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적용연구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4" name="TextBox 26">
            <a:extLst>
              <a:ext uri="{FF2B5EF4-FFF2-40B4-BE49-F238E27FC236}">
                <a16:creationId xmlns:a16="http://schemas.microsoft.com/office/drawing/2014/main" id="{29CA72E2-8621-4FE9-F810-4AEC0F906E50}"/>
              </a:ext>
            </a:extLst>
          </p:cNvPr>
          <p:cNvSpPr txBox="1"/>
          <p:nvPr/>
        </p:nvSpPr>
        <p:spPr>
          <a:xfrm>
            <a:off x="5635414" y="6258334"/>
            <a:ext cx="4648200" cy="9425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인구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거주인구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유동인구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차량 통행량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도시화 정도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에너지 사용량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)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7" name="TextBox 26">
            <a:extLst>
              <a:ext uri="{FF2B5EF4-FFF2-40B4-BE49-F238E27FC236}">
                <a16:creationId xmlns:a16="http://schemas.microsoft.com/office/drawing/2014/main" id="{A7E9ACF3-F843-80E7-978C-7EBA013F6B49}"/>
              </a:ext>
            </a:extLst>
          </p:cNvPr>
          <p:cNvSpPr txBox="1"/>
          <p:nvPr/>
        </p:nvSpPr>
        <p:spPr>
          <a:xfrm>
            <a:off x="504842" y="4762500"/>
            <a:ext cx="5043835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이민호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(2013)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 </a:t>
            </a:r>
          </a:p>
          <a:p>
            <a:pPr algn="ctr" fontAlgn="base">
              <a:lnSpc>
                <a:spcPct val="150000"/>
              </a:lnSpc>
            </a:pPr>
            <a:r>
              <a:rPr lang="ko-KR" altLang="en-US" sz="1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온실가스 배출과 교통 혼잡을 고려한 </a:t>
            </a:r>
            <a:br>
              <a:rPr lang="en-US" altLang="ko-KR" sz="1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</a:br>
            <a:r>
              <a:rPr lang="ko-KR" altLang="en-US" sz="1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공공시설의 최적 위치 산정에 관한 연구</a:t>
            </a: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BAEE2D72-3BF4-D5E6-3046-164D9F78F3EA}"/>
              </a:ext>
            </a:extLst>
          </p:cNvPr>
          <p:cNvSpPr txBox="1"/>
          <p:nvPr/>
        </p:nvSpPr>
        <p:spPr>
          <a:xfrm>
            <a:off x="5635414" y="4830807"/>
            <a:ext cx="4648200" cy="9425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통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행 비용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(OD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시간비용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배출 비용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온실가스 배출 비용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교통망 혼잡도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23" name="TextBox 26">
            <a:extLst>
              <a:ext uri="{FF2B5EF4-FFF2-40B4-BE49-F238E27FC236}">
                <a16:creationId xmlns:a16="http://schemas.microsoft.com/office/drawing/2014/main" id="{0775FC3F-710C-6E26-2600-1988676205CB}"/>
              </a:ext>
            </a:extLst>
          </p:cNvPr>
          <p:cNvSpPr txBox="1"/>
          <p:nvPr/>
        </p:nvSpPr>
        <p:spPr>
          <a:xfrm>
            <a:off x="518765" y="3244642"/>
            <a:ext cx="5043835" cy="11195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이태정</a:t>
            </a:r>
            <a:r>
              <a:rPr lang="en-US" altLang="ko-KR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, </a:t>
            </a:r>
            <a:r>
              <a:rPr lang="ko-KR" altLang="en-U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김기동</a:t>
            </a:r>
            <a:r>
              <a:rPr lang="en-US" altLang="ko-KR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, </a:t>
            </a:r>
            <a:r>
              <a:rPr lang="ko-KR" altLang="en-U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정원식</a:t>
            </a:r>
            <a:r>
              <a:rPr lang="en-US" altLang="ko-KR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, </a:t>
            </a:r>
            <a:r>
              <a:rPr lang="ko-KR" altLang="en-U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김동술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(2012)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 </a:t>
            </a:r>
          </a:p>
          <a:p>
            <a:pPr algn="ctr" fontAlgn="base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도로수송부문의 온실가스 배출량 산정방법에 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각진펜" panose="020B0600000101010101" charset="-127"/>
              <a:ea typeface="각진펜" panose="020B0600000101010101" charset="-127"/>
            </a:endParaRPr>
          </a:p>
          <a:p>
            <a:pPr algn="ctr" fontAlgn="base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따른 경기도 시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·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군별 배출량 비교</a:t>
            </a:r>
            <a:endParaRPr lang="ko-KR" altLang="en-US" sz="16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24" name="TextBox 26">
            <a:extLst>
              <a:ext uri="{FF2B5EF4-FFF2-40B4-BE49-F238E27FC236}">
                <a16:creationId xmlns:a16="http://schemas.microsoft.com/office/drawing/2014/main" id="{E362B80D-847C-3F1C-A9B4-ED03B7F6F03E}"/>
              </a:ext>
            </a:extLst>
          </p:cNvPr>
          <p:cNvSpPr txBox="1"/>
          <p:nvPr/>
        </p:nvSpPr>
        <p:spPr>
          <a:xfrm>
            <a:off x="5635414" y="3162300"/>
            <a:ext cx="4648200" cy="12657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연료 소비량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차량 등록 대수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도로 연장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교통량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27" name="AutoShape 8">
            <a:extLst>
              <a:ext uri="{FF2B5EF4-FFF2-40B4-BE49-F238E27FC236}">
                <a16:creationId xmlns:a16="http://schemas.microsoft.com/office/drawing/2014/main" id="{10CF9B8F-6269-C2C4-39F3-74F46288360F}"/>
              </a:ext>
            </a:extLst>
          </p:cNvPr>
          <p:cNvSpPr/>
          <p:nvPr/>
        </p:nvSpPr>
        <p:spPr>
          <a:xfrm flipV="1">
            <a:off x="793213" y="4592891"/>
            <a:ext cx="8901727" cy="17071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9" name="AutoShape 8">
            <a:extLst>
              <a:ext uri="{FF2B5EF4-FFF2-40B4-BE49-F238E27FC236}">
                <a16:creationId xmlns:a16="http://schemas.microsoft.com/office/drawing/2014/main" id="{6F7B3C0F-AEB2-B36F-DC1B-AECCAADCABE3}"/>
              </a:ext>
            </a:extLst>
          </p:cNvPr>
          <p:cNvSpPr/>
          <p:nvPr/>
        </p:nvSpPr>
        <p:spPr>
          <a:xfrm>
            <a:off x="783694" y="6049691"/>
            <a:ext cx="8920764" cy="8209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1" name="AutoShape 8">
            <a:extLst>
              <a:ext uri="{FF2B5EF4-FFF2-40B4-BE49-F238E27FC236}">
                <a16:creationId xmlns:a16="http://schemas.microsoft.com/office/drawing/2014/main" id="{6D64350B-FED5-1A69-44B8-1CF5AA336BC8}"/>
              </a:ext>
            </a:extLst>
          </p:cNvPr>
          <p:cNvSpPr/>
          <p:nvPr/>
        </p:nvSpPr>
        <p:spPr>
          <a:xfrm flipH="1">
            <a:off x="5320102" y="2427249"/>
            <a:ext cx="8531" cy="6651409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2" name="AutoShape 8">
            <a:extLst>
              <a:ext uri="{FF2B5EF4-FFF2-40B4-BE49-F238E27FC236}">
                <a16:creationId xmlns:a16="http://schemas.microsoft.com/office/drawing/2014/main" id="{EF4EA1D8-A8A4-14F3-3A81-2968352AEA14}"/>
              </a:ext>
            </a:extLst>
          </p:cNvPr>
          <p:cNvSpPr/>
          <p:nvPr/>
        </p:nvSpPr>
        <p:spPr>
          <a:xfrm flipH="1">
            <a:off x="9753600" y="2469602"/>
            <a:ext cx="8531" cy="6640584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3" name="AutoShape 8">
            <a:extLst>
              <a:ext uri="{FF2B5EF4-FFF2-40B4-BE49-F238E27FC236}">
                <a16:creationId xmlns:a16="http://schemas.microsoft.com/office/drawing/2014/main" id="{FA8D0B8D-3448-4835-4BC9-F04535C6CC64}"/>
              </a:ext>
            </a:extLst>
          </p:cNvPr>
          <p:cNvSpPr/>
          <p:nvPr/>
        </p:nvSpPr>
        <p:spPr>
          <a:xfrm flipH="1">
            <a:off x="708962" y="2427249"/>
            <a:ext cx="47671" cy="6651409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4" name="TextBox 26">
            <a:extLst>
              <a:ext uri="{FF2B5EF4-FFF2-40B4-BE49-F238E27FC236}">
                <a16:creationId xmlns:a16="http://schemas.microsoft.com/office/drawing/2014/main" id="{910A12F4-15C0-4C2E-4417-4482D36D7472}"/>
              </a:ext>
            </a:extLst>
          </p:cNvPr>
          <p:cNvSpPr txBox="1"/>
          <p:nvPr/>
        </p:nvSpPr>
        <p:spPr>
          <a:xfrm>
            <a:off x="2116160" y="2554009"/>
            <a:ext cx="1828797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연구 정보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35" name="TextBox 26">
            <a:extLst>
              <a:ext uri="{FF2B5EF4-FFF2-40B4-BE49-F238E27FC236}">
                <a16:creationId xmlns:a16="http://schemas.microsoft.com/office/drawing/2014/main" id="{C703AF66-F44E-8CEE-F03C-1DE0C3FDB3F4}"/>
              </a:ext>
            </a:extLst>
          </p:cNvPr>
          <p:cNvSpPr txBox="1"/>
          <p:nvPr/>
        </p:nvSpPr>
        <p:spPr>
          <a:xfrm>
            <a:off x="6640037" y="2554009"/>
            <a:ext cx="1828797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활용 요소</a:t>
            </a:r>
            <a:endParaRPr lang="en-US" altLang="ko-KR" sz="20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40" name="TextBox 26">
            <a:extLst>
              <a:ext uri="{FF2B5EF4-FFF2-40B4-BE49-F238E27FC236}">
                <a16:creationId xmlns:a16="http://schemas.microsoft.com/office/drawing/2014/main" id="{82F0A086-D096-9103-CBD1-01B3AD9D2C4A}"/>
              </a:ext>
            </a:extLst>
          </p:cNvPr>
          <p:cNvSpPr txBox="1"/>
          <p:nvPr/>
        </p:nvSpPr>
        <p:spPr>
          <a:xfrm>
            <a:off x="11353799" y="7124700"/>
            <a:ext cx="5881651" cy="1346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온실가스 배출 관련 선행연구들을 검토하여 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수송부분 온실가스 배출분석에 활용될</a:t>
            </a: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endParaRPr lang="en-US" altLang="ko-KR" sz="20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주요 영향 변수 선정</a:t>
            </a:r>
            <a:endParaRPr lang="en-US" altLang="ko-KR" sz="2000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41" name="AutoShape 8">
            <a:extLst>
              <a:ext uri="{FF2B5EF4-FFF2-40B4-BE49-F238E27FC236}">
                <a16:creationId xmlns:a16="http://schemas.microsoft.com/office/drawing/2014/main" id="{6DEC589E-6727-D679-8428-1A37B71DFC6C}"/>
              </a:ext>
            </a:extLst>
          </p:cNvPr>
          <p:cNvSpPr/>
          <p:nvPr/>
        </p:nvSpPr>
        <p:spPr>
          <a:xfrm>
            <a:off x="843342" y="2941434"/>
            <a:ext cx="8901727" cy="7869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2" name="AutoShape 8">
            <a:extLst>
              <a:ext uri="{FF2B5EF4-FFF2-40B4-BE49-F238E27FC236}">
                <a16:creationId xmlns:a16="http://schemas.microsoft.com/office/drawing/2014/main" id="{9DF24DEC-C710-8923-60EF-CE34D0F448B4}"/>
              </a:ext>
            </a:extLst>
          </p:cNvPr>
          <p:cNvSpPr/>
          <p:nvPr/>
        </p:nvSpPr>
        <p:spPr>
          <a:xfrm flipV="1">
            <a:off x="756634" y="9078659"/>
            <a:ext cx="8988436" cy="26948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3" name="AutoShape 8">
            <a:extLst>
              <a:ext uri="{FF2B5EF4-FFF2-40B4-BE49-F238E27FC236}">
                <a16:creationId xmlns:a16="http://schemas.microsoft.com/office/drawing/2014/main" id="{39F93456-D15F-FC2A-8745-E65D36D304E4}"/>
              </a:ext>
            </a:extLst>
          </p:cNvPr>
          <p:cNvSpPr/>
          <p:nvPr/>
        </p:nvSpPr>
        <p:spPr>
          <a:xfrm>
            <a:off x="743086" y="2400300"/>
            <a:ext cx="9001983" cy="39257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92E6D12D-7D7B-3410-4494-3E4003EF81DA}"/>
              </a:ext>
            </a:extLst>
          </p:cNvPr>
          <p:cNvSpPr/>
          <p:nvPr/>
        </p:nvSpPr>
        <p:spPr>
          <a:xfrm rot="5400000">
            <a:off x="7198908" y="5325897"/>
            <a:ext cx="6430522" cy="915635"/>
          </a:xfrm>
          <a:prstGeom prst="triangle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811ADCD6-C27B-B9D0-6124-068BFFD63F49}"/>
              </a:ext>
            </a:extLst>
          </p:cNvPr>
          <p:cNvSpPr/>
          <p:nvPr/>
        </p:nvSpPr>
        <p:spPr>
          <a:xfrm>
            <a:off x="11120214" y="2949302"/>
            <a:ext cx="6324444" cy="5898327"/>
          </a:xfrm>
          <a:prstGeom prst="roundRect">
            <a:avLst>
              <a:gd name="adj" fmla="val 8685"/>
            </a:avLst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26">
            <a:extLst>
              <a:ext uri="{FF2B5EF4-FFF2-40B4-BE49-F238E27FC236}">
                <a16:creationId xmlns:a16="http://schemas.microsoft.com/office/drawing/2014/main" id="{53BA1297-B1AB-19A9-A385-B1799294312C}"/>
              </a:ext>
            </a:extLst>
          </p:cNvPr>
          <p:cNvSpPr txBox="1"/>
          <p:nvPr/>
        </p:nvSpPr>
        <p:spPr>
          <a:xfrm>
            <a:off x="12767295" y="4045766"/>
            <a:ext cx="2978558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인구통계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세대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성별 등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유동인구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50" name="TextBox 26">
            <a:extLst>
              <a:ext uri="{FF2B5EF4-FFF2-40B4-BE49-F238E27FC236}">
                <a16:creationId xmlns:a16="http://schemas.microsoft.com/office/drawing/2014/main" id="{C6642BBE-79E3-8C3F-EB2D-3C9E01C8E5E5}"/>
              </a:ext>
            </a:extLst>
          </p:cNvPr>
          <p:cNvSpPr txBox="1"/>
          <p:nvPr/>
        </p:nvSpPr>
        <p:spPr>
          <a:xfrm>
            <a:off x="12268048" y="5188766"/>
            <a:ext cx="4005364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주요상권 접근성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공공주택</a:t>
            </a:r>
            <a:r>
              <a:rPr lang="en-US" altLang="ko-KR" sz="1600" dirty="0">
                <a:latin typeface="각진펜" panose="020B0600000101010101" charset="-127"/>
                <a:ea typeface="각진펜" panose="020B0600000101010101" charset="-127"/>
              </a:rPr>
              <a:t> </a:t>
            </a:r>
            <a:r>
              <a:rPr lang="ko-KR" altLang="en-US" sz="1600" dirty="0" err="1">
                <a:latin typeface="각진펜" panose="020B0600000101010101" charset="-127"/>
                <a:ea typeface="각진펜" panose="020B0600000101010101" charset="-127"/>
              </a:rPr>
              <a:t>세대수</a:t>
            </a:r>
            <a:r>
              <a:rPr lang="ko-KR" altLang="en-US" sz="1600" dirty="0">
                <a:latin typeface="각진펜" panose="020B0600000101010101" charset="-127"/>
                <a:ea typeface="각진펜" panose="020B0600000101010101" charset="-127"/>
              </a:rPr>
              <a:t> 및 임대료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52" name="TextBox 26">
            <a:extLst>
              <a:ext uri="{FF2B5EF4-FFF2-40B4-BE49-F238E27FC236}">
                <a16:creationId xmlns:a16="http://schemas.microsoft.com/office/drawing/2014/main" id="{70C1ECEB-F681-B5D7-5E10-25A85883BC5C}"/>
              </a:ext>
            </a:extLst>
          </p:cNvPr>
          <p:cNvSpPr txBox="1"/>
          <p:nvPr/>
        </p:nvSpPr>
        <p:spPr>
          <a:xfrm>
            <a:off x="12306711" y="6331767"/>
            <a:ext cx="3910126" cy="338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대중교통시설 접근성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,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교통 네트워크 혼잡도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57E57B30-739A-F5DF-7CAE-BD871CFA7D74}"/>
              </a:ext>
            </a:extLst>
          </p:cNvPr>
          <p:cNvSpPr/>
          <p:nvPr/>
        </p:nvSpPr>
        <p:spPr>
          <a:xfrm>
            <a:off x="11972031" y="3467100"/>
            <a:ext cx="4572000" cy="543552"/>
          </a:xfrm>
          <a:prstGeom prst="roundRect">
            <a:avLst>
              <a:gd name="adj" fmla="val 35015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40413D-1EF3-D00A-25B6-ED567C12B856}"/>
              </a:ext>
            </a:extLst>
          </p:cNvPr>
          <p:cNvSpPr txBox="1"/>
          <p:nvPr/>
        </p:nvSpPr>
        <p:spPr>
          <a:xfrm>
            <a:off x="13326625" y="3571634"/>
            <a:ext cx="1888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인구적 특성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5FFCB6E-022E-60A2-CD2C-7B6638922350}"/>
              </a:ext>
            </a:extLst>
          </p:cNvPr>
          <p:cNvSpPr/>
          <p:nvPr/>
        </p:nvSpPr>
        <p:spPr>
          <a:xfrm>
            <a:off x="11972031" y="4590736"/>
            <a:ext cx="4572000" cy="543552"/>
          </a:xfrm>
          <a:prstGeom prst="roundRect">
            <a:avLst>
              <a:gd name="adj" fmla="val 35015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52E1C1-8673-D03F-1723-48EC816578F8}"/>
              </a:ext>
            </a:extLst>
          </p:cNvPr>
          <p:cNvSpPr txBox="1"/>
          <p:nvPr/>
        </p:nvSpPr>
        <p:spPr>
          <a:xfrm>
            <a:off x="13326625" y="4695270"/>
            <a:ext cx="1888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지역적 특성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5F50D90-4389-EFEE-BDD2-5B520FF53356}"/>
              </a:ext>
            </a:extLst>
          </p:cNvPr>
          <p:cNvSpPr/>
          <p:nvPr/>
        </p:nvSpPr>
        <p:spPr>
          <a:xfrm>
            <a:off x="11972031" y="5719212"/>
            <a:ext cx="4572000" cy="543552"/>
          </a:xfrm>
          <a:prstGeom prst="roundRect">
            <a:avLst>
              <a:gd name="adj" fmla="val 35015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38CE5F-F243-0CB9-9943-8324D1ADFE4C}"/>
              </a:ext>
            </a:extLst>
          </p:cNvPr>
          <p:cNvSpPr txBox="1"/>
          <p:nvPr/>
        </p:nvSpPr>
        <p:spPr>
          <a:xfrm>
            <a:off x="13326625" y="5823746"/>
            <a:ext cx="1888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교통적</a:t>
            </a:r>
            <a:r>
              <a:rPr lang="ko-KR" altLang="en-US" dirty="0">
                <a:solidFill>
                  <a:schemeClr val="tx1"/>
                </a:solidFill>
                <a:latin typeface="각진펜 Bold" panose="020B0600000101010101" charset="-127"/>
                <a:ea typeface="각진펜 Bold" panose="020B0600000101010101" charset="-127"/>
              </a:rPr>
              <a:t> 특성</a:t>
            </a:r>
          </a:p>
        </p:txBody>
      </p:sp>
      <p:sp>
        <p:nvSpPr>
          <p:cNvPr id="5" name="AutoShape 8">
            <a:extLst>
              <a:ext uri="{FF2B5EF4-FFF2-40B4-BE49-F238E27FC236}">
                <a16:creationId xmlns:a16="http://schemas.microsoft.com/office/drawing/2014/main" id="{FA72B2CD-10E7-E794-B058-6B89137CEBD3}"/>
              </a:ext>
            </a:extLst>
          </p:cNvPr>
          <p:cNvSpPr/>
          <p:nvPr/>
        </p:nvSpPr>
        <p:spPr>
          <a:xfrm>
            <a:off x="778571" y="7421291"/>
            <a:ext cx="8920764" cy="8209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4" name="TextBox 26">
            <a:extLst>
              <a:ext uri="{FF2B5EF4-FFF2-40B4-BE49-F238E27FC236}">
                <a16:creationId xmlns:a16="http://schemas.microsoft.com/office/drawing/2014/main" id="{A818B667-8E95-26F3-C82F-C3BB58AD3A81}"/>
              </a:ext>
            </a:extLst>
          </p:cNvPr>
          <p:cNvSpPr txBox="1"/>
          <p:nvPr/>
        </p:nvSpPr>
        <p:spPr>
          <a:xfrm>
            <a:off x="502497" y="7723882"/>
            <a:ext cx="5043835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원미리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송재민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</a:rPr>
              <a:t>(2021)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</a:rPr>
              <a:t>도시공간구조 특성이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각진펜" panose="020B0600000101010101" charset="-127"/>
              <a:ea typeface="각진펜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온실가스 배출에 미치는 영향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5" name="TextBox 26">
            <a:extLst>
              <a:ext uri="{FF2B5EF4-FFF2-40B4-BE49-F238E27FC236}">
                <a16:creationId xmlns:a16="http://schemas.microsoft.com/office/drawing/2014/main" id="{428CFC44-BE7D-B7E2-7F9A-AD260DB4CDEC}"/>
              </a:ext>
            </a:extLst>
          </p:cNvPr>
          <p:cNvSpPr txBox="1"/>
          <p:nvPr/>
        </p:nvSpPr>
        <p:spPr>
          <a:xfrm>
            <a:off x="5619146" y="7581900"/>
            <a:ext cx="4648200" cy="12657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인구 및 가구</a:t>
            </a:r>
            <a:endParaRPr lang="en-US" altLang="ko-KR" sz="1400" dirty="0">
              <a:latin typeface="각진펜" panose="020B0600000101010101" charset="-127"/>
              <a:ea typeface="각진펜" panose="020B0600000101010101" charset="-127"/>
            </a:endParaRP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용도 지역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토지 이용</a:t>
            </a:r>
            <a:r>
              <a:rPr lang="en-US" altLang="ko-KR" sz="1400" dirty="0">
                <a:latin typeface="각진펜" panose="020B0600000101010101" charset="-127"/>
                <a:ea typeface="각진펜" panose="020B0600000101010101" charset="-127"/>
              </a:rPr>
              <a:t>)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도로부문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(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도로밀도 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&amp;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도로연장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각진펜" panose="020B0600000101010101" charset="-127"/>
                <a:ea typeface="각진펜" panose="020B0600000101010101" charset="-127"/>
              </a:rPr>
              <a:t>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ko-KR" altLang="en-US" sz="1400" dirty="0">
                <a:latin typeface="각진펜" panose="020B0600000101010101" charset="-127"/>
                <a:ea typeface="각진펜" panose="020B0600000101010101" charset="-127"/>
              </a:rPr>
              <a:t>산업 및 경제부문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각진펜" panose="020B0600000101010101" charset="-127"/>
              <a:ea typeface="각진펜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7146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AC01CC-D8FC-C8E3-8E39-3C70D6F61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2">
            <a:extLst>
              <a:ext uri="{FF2B5EF4-FFF2-40B4-BE49-F238E27FC236}">
                <a16:creationId xmlns:a16="http://schemas.microsoft.com/office/drawing/2014/main" id="{FB0AB872-9489-3636-AAE9-EB42E83075C3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21" name="Freeform 3">
              <a:extLst>
                <a:ext uri="{FF2B5EF4-FFF2-40B4-BE49-F238E27FC236}">
                  <a16:creationId xmlns:a16="http://schemas.microsoft.com/office/drawing/2014/main" id="{E182F6B9-9ACE-6AED-F483-FCBBE5A9CB02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2" name="TextBox 4">
              <a:extLst>
                <a:ext uri="{FF2B5EF4-FFF2-40B4-BE49-F238E27FC236}">
                  <a16:creationId xmlns:a16="http://schemas.microsoft.com/office/drawing/2014/main" id="{18728B13-3D0A-EDC8-A55B-5E6E49166105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99668430-9471-7F4B-B75E-ECE2D7998CF5}"/>
              </a:ext>
            </a:extLst>
          </p:cNvPr>
          <p:cNvSpPr txBox="1"/>
          <p:nvPr/>
        </p:nvSpPr>
        <p:spPr>
          <a:xfrm>
            <a:off x="6331585" y="3314700"/>
            <a:ext cx="1136015" cy="900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</a:t>
            </a: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4728A734-B93F-8F0E-F045-C422CB0F51F6}"/>
              </a:ext>
            </a:extLst>
          </p:cNvPr>
          <p:cNvSpPr txBox="1"/>
          <p:nvPr/>
        </p:nvSpPr>
        <p:spPr>
          <a:xfrm>
            <a:off x="7078702" y="3383949"/>
            <a:ext cx="5028287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분석 및 모델링</a:t>
            </a:r>
            <a:endParaRPr lang="en-US" altLang="ko-KR" sz="5400" dirty="0">
              <a:solidFill>
                <a:schemeClr val="tx1">
                  <a:lumMod val="75000"/>
                  <a:lumOff val="25000"/>
                </a:schemeClr>
              </a:solidFill>
              <a:latin typeface="각진펜 Bold" panose="020B0600000101010101" charset="-127"/>
              <a:ea typeface="각진펜 Bold" panose="020B0600000101010101" charset="-127"/>
              <a:cs typeface="각진펜"/>
              <a:sym typeface="각진펜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D7C427B4-FF4B-9A4F-7EDE-8E9778F892F8}"/>
              </a:ext>
            </a:extLst>
          </p:cNvPr>
          <p:cNvSpPr txBox="1"/>
          <p:nvPr/>
        </p:nvSpPr>
        <p:spPr>
          <a:xfrm>
            <a:off x="7551698" y="4284693"/>
            <a:ext cx="4183102" cy="3339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2.1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분석 절차 로드맵</a:t>
            </a:r>
            <a:endParaRPr lang="en-US" altLang="ko-KR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2.2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데이터 </a:t>
            </a:r>
            <a:r>
              <a:rPr lang="ko-KR" altLang="en-US" sz="28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전처리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및 </a:t>
            </a:r>
            <a:r>
              <a:rPr lang="en-US" altLang="ko-KR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EDA</a:t>
            </a:r>
            <a:endParaRPr lang="en-US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2.3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해결방안 제시</a:t>
            </a:r>
            <a:endParaRPr lang="en-US" altLang="ko-KR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2.4 </a:t>
            </a:r>
            <a:r>
              <a:rPr lang="ko-KR" altLang="en-US" sz="28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모델링 및 평가</a:t>
            </a:r>
            <a:endParaRPr lang="en-US" sz="28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</p:txBody>
      </p:sp>
      <p:sp>
        <p:nvSpPr>
          <p:cNvPr id="13" name="AutoShape 8">
            <a:extLst>
              <a:ext uri="{FF2B5EF4-FFF2-40B4-BE49-F238E27FC236}">
                <a16:creationId xmlns:a16="http://schemas.microsoft.com/office/drawing/2014/main" id="{0BD99F59-454D-F7AE-A1CD-B9995B8E23A6}"/>
              </a:ext>
            </a:extLst>
          </p:cNvPr>
          <p:cNvSpPr/>
          <p:nvPr/>
        </p:nvSpPr>
        <p:spPr>
          <a:xfrm>
            <a:off x="6331584" y="4284194"/>
            <a:ext cx="5471517" cy="12811"/>
          </a:xfrm>
          <a:prstGeom prst="line">
            <a:avLst/>
          </a:prstGeom>
          <a:ln w="38100" cap="flat">
            <a:solidFill>
              <a:schemeClr val="bg1">
                <a:lumMod val="65000"/>
              </a:scheme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9349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8F5D4E-4B27-60EB-2B09-9D77577D2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">
            <a:extLst>
              <a:ext uri="{FF2B5EF4-FFF2-40B4-BE49-F238E27FC236}">
                <a16:creationId xmlns:a16="http://schemas.microsoft.com/office/drawing/2014/main" id="{52D2BE69-D2AE-DCC1-56AC-C058C72B97F8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A16E4C66-D867-C5EA-FC09-023DD9782439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0" name="TextBox 4">
              <a:extLst>
                <a:ext uri="{FF2B5EF4-FFF2-40B4-BE49-F238E27FC236}">
                  <a16:creationId xmlns:a16="http://schemas.microsoft.com/office/drawing/2014/main" id="{F2C8383E-F87E-1B0D-6D57-AB8842091EF2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6C1D9400-BC14-2D41-E7D0-5FABA9651A2E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B93715A1-3C62-79AD-E376-449F3104F30E}"/>
              </a:ext>
            </a:extLst>
          </p:cNvPr>
          <p:cNvSpPr txBox="1"/>
          <p:nvPr/>
        </p:nvSpPr>
        <p:spPr>
          <a:xfrm>
            <a:off x="969258" y="647700"/>
            <a:ext cx="12670541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2.1 </a:t>
            </a:r>
            <a:r>
              <a:rPr lang="ko-KR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분석 절차 로드맵 </a:t>
            </a:r>
            <a:endParaRPr lang="en-US" altLang="ko-KR" sz="4400" b="1" dirty="0">
              <a:solidFill>
                <a:schemeClr val="tx1">
                  <a:lumMod val="75000"/>
                  <a:lumOff val="25000"/>
                </a:schemeClr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40A3F2D-E25D-1CEA-082E-891F01BAB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788" y="2163583"/>
            <a:ext cx="7924800" cy="7112872"/>
          </a:xfrm>
          <a:prstGeom prst="rect">
            <a:avLst/>
          </a:prstGeom>
        </p:spPr>
      </p:pic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D029A413-F926-42DF-FFEF-4BBB4A37425F}"/>
              </a:ext>
            </a:extLst>
          </p:cNvPr>
          <p:cNvSpPr/>
          <p:nvPr/>
        </p:nvSpPr>
        <p:spPr>
          <a:xfrm>
            <a:off x="8153400" y="2089175"/>
            <a:ext cx="2977200" cy="2041948"/>
          </a:xfrm>
          <a:prstGeom prst="roundRect">
            <a:avLst>
              <a:gd name="adj" fmla="val 4610"/>
            </a:avLst>
          </a:prstGeom>
          <a:solidFill>
            <a:schemeClr val="bg1">
              <a:lumMod val="85000"/>
            </a:schemeClr>
          </a:solidFill>
          <a:ln w="1905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26">
            <a:extLst>
              <a:ext uri="{FF2B5EF4-FFF2-40B4-BE49-F238E27FC236}">
                <a16:creationId xmlns:a16="http://schemas.microsoft.com/office/drawing/2014/main" id="{0FF2F156-4C8B-B1C9-FE6F-951FDE5D9997}"/>
              </a:ext>
            </a:extLst>
          </p:cNvPr>
          <p:cNvSpPr txBox="1"/>
          <p:nvPr/>
        </p:nvSpPr>
        <p:spPr>
          <a:xfrm>
            <a:off x="8398286" y="2277291"/>
            <a:ext cx="2514600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1. 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9E3B99F-D35D-B7A4-E1EA-DD5B64EDB4EC}"/>
              </a:ext>
            </a:extLst>
          </p:cNvPr>
          <p:cNvCxnSpPr/>
          <p:nvPr/>
        </p:nvCxnSpPr>
        <p:spPr>
          <a:xfrm>
            <a:off x="8473124" y="2652036"/>
            <a:ext cx="234315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26">
            <a:extLst>
              <a:ext uri="{FF2B5EF4-FFF2-40B4-BE49-F238E27FC236}">
                <a16:creationId xmlns:a16="http://schemas.microsoft.com/office/drawing/2014/main" id="{700291F3-8761-60C4-F540-9F916DC04950}"/>
              </a:ext>
            </a:extLst>
          </p:cNvPr>
          <p:cNvSpPr txBox="1"/>
          <p:nvPr/>
        </p:nvSpPr>
        <p:spPr>
          <a:xfrm>
            <a:off x="8501700" y="2898618"/>
            <a:ext cx="2514600" cy="9425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데이터 확보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err="1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결측값</a:t>
            </a: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 및 </a:t>
            </a:r>
            <a:r>
              <a:rPr lang="ko-KR" altLang="en-US" sz="1400" b="1" dirty="0" err="1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이상값</a:t>
            </a: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 처리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필요데이터 추출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B4F9462-8B75-CFBB-4C00-295398590962}"/>
              </a:ext>
            </a:extLst>
          </p:cNvPr>
          <p:cNvCxnSpPr>
            <a:cxnSpLocks/>
            <a:endCxn id="44" idx="1"/>
          </p:cNvCxnSpPr>
          <p:nvPr/>
        </p:nvCxnSpPr>
        <p:spPr>
          <a:xfrm>
            <a:off x="6905321" y="3110149"/>
            <a:ext cx="124807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928CC52-165D-A775-93E0-C2AF288D864C}"/>
              </a:ext>
            </a:extLst>
          </p:cNvPr>
          <p:cNvCxnSpPr>
            <a:cxnSpLocks/>
          </p:cNvCxnSpPr>
          <p:nvPr/>
        </p:nvCxnSpPr>
        <p:spPr>
          <a:xfrm>
            <a:off x="4808539" y="4259018"/>
            <a:ext cx="63954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D731EAB-C207-6070-D902-21E85D08CB7E}"/>
              </a:ext>
            </a:extLst>
          </p:cNvPr>
          <p:cNvSpPr/>
          <p:nvPr/>
        </p:nvSpPr>
        <p:spPr>
          <a:xfrm>
            <a:off x="1905997" y="3253952"/>
            <a:ext cx="2978641" cy="2041948"/>
          </a:xfrm>
          <a:prstGeom prst="roundRect">
            <a:avLst>
              <a:gd name="adj" fmla="val 4610"/>
            </a:avLst>
          </a:prstGeom>
          <a:solidFill>
            <a:schemeClr val="bg1">
              <a:lumMod val="85000"/>
            </a:schemeClr>
          </a:solidFill>
          <a:ln w="1905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CAA2A02-BF33-D030-1209-B24447DDEE5D}"/>
              </a:ext>
            </a:extLst>
          </p:cNvPr>
          <p:cNvCxnSpPr/>
          <p:nvPr/>
        </p:nvCxnSpPr>
        <p:spPr>
          <a:xfrm>
            <a:off x="2243730" y="3794438"/>
            <a:ext cx="234315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26">
            <a:extLst>
              <a:ext uri="{FF2B5EF4-FFF2-40B4-BE49-F238E27FC236}">
                <a16:creationId xmlns:a16="http://schemas.microsoft.com/office/drawing/2014/main" id="{DB84E326-FCC3-9047-BD2F-E873F7F56B27}"/>
              </a:ext>
            </a:extLst>
          </p:cNvPr>
          <p:cNvSpPr txBox="1"/>
          <p:nvPr/>
        </p:nvSpPr>
        <p:spPr>
          <a:xfrm>
            <a:off x="2134598" y="3870638"/>
            <a:ext cx="2514600" cy="12657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데이터 특성 확인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분석 및 시각화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문제점 파악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영향요인 파악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52" name="TextBox 26">
            <a:extLst>
              <a:ext uri="{FF2B5EF4-FFF2-40B4-BE49-F238E27FC236}">
                <a16:creationId xmlns:a16="http://schemas.microsoft.com/office/drawing/2014/main" id="{FD2F3A83-565F-40A1-9FE7-7EDB8C96A897}"/>
              </a:ext>
            </a:extLst>
          </p:cNvPr>
          <p:cNvSpPr txBox="1"/>
          <p:nvPr/>
        </p:nvSpPr>
        <p:spPr>
          <a:xfrm>
            <a:off x="2022071" y="3397661"/>
            <a:ext cx="2786468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 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탐색적 데이터 분석</a:t>
            </a:r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(EDA)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2E642DE4-2181-9436-3510-1C4C7E7DB9A9}"/>
              </a:ext>
            </a:extLst>
          </p:cNvPr>
          <p:cNvCxnSpPr>
            <a:cxnSpLocks/>
          </p:cNvCxnSpPr>
          <p:nvPr/>
        </p:nvCxnSpPr>
        <p:spPr>
          <a:xfrm>
            <a:off x="10816275" y="5600700"/>
            <a:ext cx="83115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EC98F634-4E9A-1345-1862-5F9248A85643}"/>
              </a:ext>
            </a:extLst>
          </p:cNvPr>
          <p:cNvSpPr/>
          <p:nvPr/>
        </p:nvSpPr>
        <p:spPr>
          <a:xfrm>
            <a:off x="11531353" y="4694665"/>
            <a:ext cx="2978641" cy="2041948"/>
          </a:xfrm>
          <a:prstGeom prst="roundRect">
            <a:avLst>
              <a:gd name="adj" fmla="val 4610"/>
            </a:avLst>
          </a:prstGeom>
          <a:solidFill>
            <a:schemeClr val="bg1">
              <a:lumMod val="85000"/>
            </a:schemeClr>
          </a:solidFill>
          <a:ln w="1905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6C7204DB-2DEE-1B0E-F089-C858A4C35E4B}"/>
              </a:ext>
            </a:extLst>
          </p:cNvPr>
          <p:cNvCxnSpPr/>
          <p:nvPr/>
        </p:nvCxnSpPr>
        <p:spPr>
          <a:xfrm>
            <a:off x="11869086" y="5235151"/>
            <a:ext cx="234315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26">
            <a:extLst>
              <a:ext uri="{FF2B5EF4-FFF2-40B4-BE49-F238E27FC236}">
                <a16:creationId xmlns:a16="http://schemas.microsoft.com/office/drawing/2014/main" id="{0E58B066-BC37-2BAA-9305-1DA1EDC94DA6}"/>
              </a:ext>
            </a:extLst>
          </p:cNvPr>
          <p:cNvSpPr txBox="1"/>
          <p:nvPr/>
        </p:nvSpPr>
        <p:spPr>
          <a:xfrm>
            <a:off x="11759954" y="5517267"/>
            <a:ext cx="2549372" cy="9425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분석 및 시각화 해석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영향요인 기반 해결방안 제시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6" name="TextBox 26">
            <a:extLst>
              <a:ext uri="{FF2B5EF4-FFF2-40B4-BE49-F238E27FC236}">
                <a16:creationId xmlns:a16="http://schemas.microsoft.com/office/drawing/2014/main" id="{305B0999-28AB-2827-30D3-F31CB4E6F92C}"/>
              </a:ext>
            </a:extLst>
          </p:cNvPr>
          <p:cNvSpPr txBox="1"/>
          <p:nvPr/>
        </p:nvSpPr>
        <p:spPr>
          <a:xfrm>
            <a:off x="11647427" y="4838374"/>
            <a:ext cx="2786468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3. 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해결방안 제시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EB8D6BEA-BD81-136A-68EC-8C817E4D4C8A}"/>
              </a:ext>
            </a:extLst>
          </p:cNvPr>
          <p:cNvCxnSpPr>
            <a:cxnSpLocks/>
          </p:cNvCxnSpPr>
          <p:nvPr/>
        </p:nvCxnSpPr>
        <p:spPr>
          <a:xfrm>
            <a:off x="6300132" y="7200900"/>
            <a:ext cx="83115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07DF4C51-DE51-9FBD-778E-43E33B1DDFC8}"/>
              </a:ext>
            </a:extLst>
          </p:cNvPr>
          <p:cNvSpPr/>
          <p:nvPr/>
        </p:nvSpPr>
        <p:spPr>
          <a:xfrm>
            <a:off x="3395317" y="6228474"/>
            <a:ext cx="2978641" cy="2041948"/>
          </a:xfrm>
          <a:prstGeom prst="roundRect">
            <a:avLst>
              <a:gd name="adj" fmla="val 4610"/>
            </a:avLst>
          </a:prstGeom>
          <a:solidFill>
            <a:schemeClr val="bg1">
              <a:lumMod val="85000"/>
            </a:schemeClr>
          </a:solidFill>
          <a:ln w="1905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417E76A-13BF-3275-8EC1-6503D1422892}"/>
              </a:ext>
            </a:extLst>
          </p:cNvPr>
          <p:cNvCxnSpPr/>
          <p:nvPr/>
        </p:nvCxnSpPr>
        <p:spPr>
          <a:xfrm>
            <a:off x="3733050" y="6768960"/>
            <a:ext cx="234315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6">
            <a:extLst>
              <a:ext uri="{FF2B5EF4-FFF2-40B4-BE49-F238E27FC236}">
                <a16:creationId xmlns:a16="http://schemas.microsoft.com/office/drawing/2014/main" id="{684569C9-18DB-F00C-45CB-4731CF5808B4}"/>
              </a:ext>
            </a:extLst>
          </p:cNvPr>
          <p:cNvSpPr txBox="1"/>
          <p:nvPr/>
        </p:nvSpPr>
        <p:spPr>
          <a:xfrm>
            <a:off x="3623918" y="6896100"/>
            <a:ext cx="2514600" cy="12657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영향변수 추출 및 병합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데이터에 맞는 모델 선정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영향요인 기반 해결방안 제시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25" name="TextBox 26">
            <a:extLst>
              <a:ext uri="{FF2B5EF4-FFF2-40B4-BE49-F238E27FC236}">
                <a16:creationId xmlns:a16="http://schemas.microsoft.com/office/drawing/2014/main" id="{BCE39DCE-363B-437A-E15D-7FB39E7CCFEA}"/>
              </a:ext>
            </a:extLst>
          </p:cNvPr>
          <p:cNvSpPr txBox="1"/>
          <p:nvPr/>
        </p:nvSpPr>
        <p:spPr>
          <a:xfrm>
            <a:off x="3511391" y="6372183"/>
            <a:ext cx="2786468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4. 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예측모델 구축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188749CA-BA13-4598-5D13-B2E7D7A725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789061" y="6835999"/>
            <a:ext cx="681703" cy="681703"/>
          </a:xfrm>
          <a:prstGeom prst="rect">
            <a:avLst/>
          </a:prstGeom>
        </p:spPr>
      </p:pic>
      <p:pic>
        <p:nvPicPr>
          <p:cNvPr id="85" name="그림 84">
            <a:extLst>
              <a:ext uri="{FF2B5EF4-FFF2-40B4-BE49-F238E27FC236}">
                <a16:creationId xmlns:a16="http://schemas.microsoft.com/office/drawing/2014/main" id="{CFE6EBE4-13C6-CF26-BA11-AF873E2D71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3758" flipV="1">
            <a:off x="6619966" y="2763127"/>
            <a:ext cx="679574" cy="679574"/>
          </a:xfrm>
          <a:prstGeom prst="rect">
            <a:avLst/>
          </a:prstGeom>
        </p:spPr>
      </p:pic>
      <p:pic>
        <p:nvPicPr>
          <p:cNvPr id="87" name="그림 86">
            <a:extLst>
              <a:ext uri="{FF2B5EF4-FFF2-40B4-BE49-F238E27FC236}">
                <a16:creationId xmlns:a16="http://schemas.microsoft.com/office/drawing/2014/main" id="{9DD6F9E9-8C69-26E9-AE07-8D509FE2CA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448589" y="5295900"/>
            <a:ext cx="692946" cy="692946"/>
          </a:xfrm>
          <a:prstGeom prst="rect">
            <a:avLst/>
          </a:prstGeom>
        </p:spPr>
      </p:pic>
      <p:pic>
        <p:nvPicPr>
          <p:cNvPr id="89" name="그림 88">
            <a:extLst>
              <a:ext uri="{FF2B5EF4-FFF2-40B4-BE49-F238E27FC236}">
                <a16:creationId xmlns:a16="http://schemas.microsoft.com/office/drawing/2014/main" id="{B6955FF9-FBAD-1D04-5680-345E74AFC2C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195877" y="3974855"/>
            <a:ext cx="657022" cy="657022"/>
          </a:xfrm>
          <a:prstGeom prst="rect">
            <a:avLst/>
          </a:prstGeom>
        </p:spPr>
      </p:pic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D9C3B56E-6AEA-3000-744D-02503D34A18A}"/>
              </a:ext>
            </a:extLst>
          </p:cNvPr>
          <p:cNvCxnSpPr>
            <a:cxnSpLocks/>
          </p:cNvCxnSpPr>
          <p:nvPr/>
        </p:nvCxnSpPr>
        <p:spPr>
          <a:xfrm>
            <a:off x="11921942" y="8378140"/>
            <a:ext cx="87965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그림 90">
            <a:extLst>
              <a:ext uri="{FF2B5EF4-FFF2-40B4-BE49-F238E27FC236}">
                <a16:creationId xmlns:a16="http://schemas.microsoft.com/office/drawing/2014/main" id="{7713684F-5FA4-0FBB-3AD9-391FD2B1619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96558" flipV="1">
            <a:off x="11474190" y="8075184"/>
            <a:ext cx="681726" cy="681726"/>
          </a:xfrm>
          <a:prstGeom prst="rect">
            <a:avLst/>
          </a:prstGeom>
        </p:spPr>
      </p:pic>
      <p:sp>
        <p:nvSpPr>
          <p:cNvPr id="96" name="사각형: 둥근 모서리 95">
            <a:extLst>
              <a:ext uri="{FF2B5EF4-FFF2-40B4-BE49-F238E27FC236}">
                <a16:creationId xmlns:a16="http://schemas.microsoft.com/office/drawing/2014/main" id="{C0D43A91-43CE-44A0-16B1-C5B07387D9DD}"/>
              </a:ext>
            </a:extLst>
          </p:cNvPr>
          <p:cNvSpPr/>
          <p:nvPr/>
        </p:nvSpPr>
        <p:spPr>
          <a:xfrm>
            <a:off x="12776200" y="7315835"/>
            <a:ext cx="2978641" cy="2041948"/>
          </a:xfrm>
          <a:prstGeom prst="roundRect">
            <a:avLst>
              <a:gd name="adj" fmla="val 4610"/>
            </a:avLst>
          </a:prstGeom>
          <a:solidFill>
            <a:schemeClr val="bg1">
              <a:lumMod val="85000"/>
            </a:schemeClr>
          </a:solidFill>
          <a:ln w="1905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840E0D1F-7D4F-448F-4554-EF426949737F}"/>
              </a:ext>
            </a:extLst>
          </p:cNvPr>
          <p:cNvCxnSpPr/>
          <p:nvPr/>
        </p:nvCxnSpPr>
        <p:spPr>
          <a:xfrm>
            <a:off x="13113933" y="7856321"/>
            <a:ext cx="234315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26">
            <a:extLst>
              <a:ext uri="{FF2B5EF4-FFF2-40B4-BE49-F238E27FC236}">
                <a16:creationId xmlns:a16="http://schemas.microsoft.com/office/drawing/2014/main" id="{7BE1664B-3BB2-26D4-17EB-ACFC5E084FFA}"/>
              </a:ext>
            </a:extLst>
          </p:cNvPr>
          <p:cNvSpPr txBox="1"/>
          <p:nvPr/>
        </p:nvSpPr>
        <p:spPr>
          <a:xfrm>
            <a:off x="13004801" y="8115300"/>
            <a:ext cx="2514600" cy="9425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최적 </a:t>
            </a:r>
            <a:r>
              <a:rPr lang="ko-KR" altLang="en-US" sz="1400" b="1" dirty="0" err="1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하이퍼파라미터</a:t>
            </a: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 정립 성능평가 및 시각화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0000"/>
                </a:solidFill>
                <a:latin typeface="각진펜" panose="020B0600000101010101" charset="-127"/>
                <a:ea typeface="각진펜" panose="020B0600000101010101" charset="-127"/>
                <a:cs typeface="각진펜 Bold"/>
                <a:sym typeface="각진펜 Bold"/>
              </a:rPr>
              <a:t>활용방안 제시</a:t>
            </a:r>
            <a:endParaRPr lang="en-US" altLang="ko-KR" sz="1400" b="1" dirty="0">
              <a:solidFill>
                <a:srgbClr val="000000"/>
              </a:solidFill>
              <a:latin typeface="각진펜" panose="020B0600000101010101" charset="-127"/>
              <a:ea typeface="각진펜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68" name="TextBox 26">
            <a:extLst>
              <a:ext uri="{FF2B5EF4-FFF2-40B4-BE49-F238E27FC236}">
                <a16:creationId xmlns:a16="http://schemas.microsoft.com/office/drawing/2014/main" id="{93C141D3-5A54-157F-C558-CA2CA00BEB69}"/>
              </a:ext>
            </a:extLst>
          </p:cNvPr>
          <p:cNvSpPr txBox="1"/>
          <p:nvPr/>
        </p:nvSpPr>
        <p:spPr>
          <a:xfrm>
            <a:off x="12954937" y="7450137"/>
            <a:ext cx="2514600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5. </a:t>
            </a:r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학습 및 평가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</p:spTree>
    <p:extLst>
      <p:ext uri="{BB962C8B-B14F-4D97-AF65-F5344CB8AC3E}">
        <p14:creationId xmlns:p14="http://schemas.microsoft.com/office/powerpoint/2010/main" val="3975278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5F51E7-4F5E-29D1-4B5B-F98DB53BD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59B4A5E0-38E6-8634-F5E1-2E2BAC14B9DE}"/>
              </a:ext>
            </a:extLst>
          </p:cNvPr>
          <p:cNvGrpSpPr/>
          <p:nvPr/>
        </p:nvGrpSpPr>
        <p:grpSpPr>
          <a:xfrm>
            <a:off x="457201" y="492463"/>
            <a:ext cx="17297400" cy="9302074"/>
            <a:chOff x="0" y="0"/>
            <a:chExt cx="4219642" cy="2449929"/>
          </a:xfrm>
        </p:grpSpPr>
        <p:sp>
          <p:nvSpPr>
            <p:cNvPr id="25" name="Freeform 3">
              <a:extLst>
                <a:ext uri="{FF2B5EF4-FFF2-40B4-BE49-F238E27FC236}">
                  <a16:creationId xmlns:a16="http://schemas.microsoft.com/office/drawing/2014/main" id="{7B6C5B72-3077-7967-5932-873A1F6940EA}"/>
                </a:ext>
              </a:extLst>
            </p:cNvPr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6" name="TextBox 4">
              <a:extLst>
                <a:ext uri="{FF2B5EF4-FFF2-40B4-BE49-F238E27FC236}">
                  <a16:creationId xmlns:a16="http://schemas.microsoft.com/office/drawing/2014/main" id="{D39FD500-2D7F-662A-A82D-0DBB27DBDFFB}"/>
                </a:ext>
              </a:extLst>
            </p:cNvPr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AutoShape 8">
            <a:extLst>
              <a:ext uri="{FF2B5EF4-FFF2-40B4-BE49-F238E27FC236}">
                <a16:creationId xmlns:a16="http://schemas.microsoft.com/office/drawing/2014/main" id="{BAE0E267-0175-88A5-4F9E-4D4844BAC429}"/>
              </a:ext>
            </a:extLst>
          </p:cNvPr>
          <p:cNvSpPr/>
          <p:nvPr/>
        </p:nvSpPr>
        <p:spPr>
          <a:xfrm>
            <a:off x="0" y="17907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19EE0DFB-E149-9891-8CF7-B0789518237D}"/>
              </a:ext>
            </a:extLst>
          </p:cNvPr>
          <p:cNvSpPr txBox="1"/>
          <p:nvPr/>
        </p:nvSpPr>
        <p:spPr>
          <a:xfrm>
            <a:off x="969259" y="647700"/>
            <a:ext cx="13838487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3"/>
              </a:lnSpc>
              <a:spcBef>
                <a:spcPct val="0"/>
              </a:spcBef>
            </a:pPr>
            <a:r>
              <a:rPr lang="en-US" altLang="ko-KR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2.3 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</a:t>
            </a:r>
            <a:r>
              <a:rPr lang="ko-KR" altLang="en-US" sz="4400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r>
              <a:rPr lang="ko-KR" altLang="en-US" sz="44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및 분석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-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종속변수 </a:t>
            </a:r>
            <a:r>
              <a:rPr lang="en-US" altLang="ko-KR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: </a:t>
            </a:r>
            <a:r>
              <a:rPr lang="ko-KR" altLang="en-US" sz="2800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규모</a:t>
            </a:r>
            <a:endParaRPr lang="en-US" altLang="ko-KR" sz="4400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3DFE025E-F516-F42E-288A-E546A2951A46}"/>
              </a:ext>
            </a:extLst>
          </p:cNvPr>
          <p:cNvSpPr/>
          <p:nvPr/>
        </p:nvSpPr>
        <p:spPr>
          <a:xfrm rot="5400000">
            <a:off x="8690450" y="3975499"/>
            <a:ext cx="3131937" cy="915635"/>
          </a:xfrm>
          <a:prstGeom prst="triangle">
            <a:avLst/>
          </a:prstGeom>
          <a:solidFill>
            <a:srgbClr val="5171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69E4809-DFD0-E5DE-8E3C-E30917FC7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978" y="7228034"/>
            <a:ext cx="2105143" cy="166017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DB560E5-DB5D-BBEC-6436-123DF031F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5601" y="7228033"/>
            <a:ext cx="2105143" cy="166536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61D93ED-C210-BACC-7554-45BD95CE0E40}"/>
              </a:ext>
            </a:extLst>
          </p:cNvPr>
          <p:cNvSpPr txBox="1"/>
          <p:nvPr/>
        </p:nvSpPr>
        <p:spPr>
          <a:xfrm>
            <a:off x="4448378" y="9130725"/>
            <a:ext cx="24448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▲선형회귀를 사용한 차량대수 </a:t>
            </a:r>
            <a:r>
              <a:rPr lang="ko-KR" altLang="en-US" sz="1600" b="1" i="0" dirty="0" err="1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결측치</a:t>
            </a:r>
            <a:r>
              <a:rPr lang="ko-KR" alt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 보간</a:t>
            </a:r>
            <a:r>
              <a:rPr lang="en-US" altLang="ko-KR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 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F337E648-BF2A-6F35-B9B7-0703722B0C4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713" y="4068751"/>
            <a:ext cx="677611" cy="677611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2F6F1EA6-6294-AB6C-841E-632B332EBB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9444" y="2530788"/>
            <a:ext cx="5620031" cy="3805058"/>
          </a:xfrm>
          <a:prstGeom prst="roundRect">
            <a:avLst/>
          </a:prstGeom>
        </p:spPr>
      </p:pic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4F334B76-8CFD-1E33-E4CD-3821F6FE07F7}"/>
              </a:ext>
            </a:extLst>
          </p:cNvPr>
          <p:cNvCxnSpPr>
            <a:cxnSpLocks/>
          </p:cNvCxnSpPr>
          <p:nvPr/>
        </p:nvCxnSpPr>
        <p:spPr>
          <a:xfrm flipH="1">
            <a:off x="11404070" y="3233599"/>
            <a:ext cx="4009338" cy="2347916"/>
          </a:xfrm>
          <a:prstGeom prst="line">
            <a:avLst/>
          </a:prstGeom>
          <a:ln w="3810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5656670A-D52B-4643-EA02-7F6A9F3DD682}"/>
              </a:ext>
            </a:extLst>
          </p:cNvPr>
          <p:cNvCxnSpPr>
            <a:cxnSpLocks/>
          </p:cNvCxnSpPr>
          <p:nvPr/>
        </p:nvCxnSpPr>
        <p:spPr>
          <a:xfrm flipH="1">
            <a:off x="14177797" y="4225366"/>
            <a:ext cx="2184022" cy="4118534"/>
          </a:xfrm>
          <a:prstGeom prst="line">
            <a:avLst/>
          </a:prstGeom>
          <a:ln w="3810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986BCD95-7932-60C9-FDAE-8A6B9E795A27}"/>
              </a:ext>
            </a:extLst>
          </p:cNvPr>
          <p:cNvSpPr/>
          <p:nvPr/>
        </p:nvSpPr>
        <p:spPr>
          <a:xfrm>
            <a:off x="15312660" y="3218743"/>
            <a:ext cx="1070784" cy="1091588"/>
          </a:xfrm>
          <a:prstGeom prst="roundRect">
            <a:avLst/>
          </a:prstGeom>
          <a:noFill/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DE6A60BC-EC29-6FD1-55AA-2973A00BED0A}"/>
              </a:ext>
            </a:extLst>
          </p:cNvPr>
          <p:cNvSpPr/>
          <p:nvPr/>
        </p:nvSpPr>
        <p:spPr>
          <a:xfrm>
            <a:off x="11150192" y="5523603"/>
            <a:ext cx="3192432" cy="297269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517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7" name="그림 86">
            <a:extLst>
              <a:ext uri="{FF2B5EF4-FFF2-40B4-BE49-F238E27FC236}">
                <a16:creationId xmlns:a16="http://schemas.microsoft.com/office/drawing/2014/main" id="{1E2F9CBE-7213-14CB-79C9-1E9407E253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4070" y="5676901"/>
            <a:ext cx="2666999" cy="2666999"/>
          </a:xfrm>
          <a:prstGeom prst="rect">
            <a:avLst/>
          </a:prstGeom>
        </p:spPr>
      </p:pic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C327BD3-7E35-6171-5F62-16C19E2C56F4}"/>
              </a:ext>
            </a:extLst>
          </p:cNvPr>
          <p:cNvCxnSpPr>
            <a:cxnSpLocks/>
          </p:cNvCxnSpPr>
          <p:nvPr/>
        </p:nvCxnSpPr>
        <p:spPr>
          <a:xfrm flipH="1" flipV="1">
            <a:off x="12914915" y="7008192"/>
            <a:ext cx="2498493" cy="675864"/>
          </a:xfrm>
          <a:prstGeom prst="line">
            <a:avLst/>
          </a:prstGeom>
          <a:ln w="19050">
            <a:solidFill>
              <a:srgbClr val="517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91C11CB-66FF-64B9-80D9-94B094A9F809}"/>
              </a:ext>
            </a:extLst>
          </p:cNvPr>
          <p:cNvSpPr txBox="1"/>
          <p:nvPr/>
        </p:nvSpPr>
        <p:spPr>
          <a:xfrm>
            <a:off x="15312660" y="7400194"/>
            <a:ext cx="1375140" cy="711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공유차량</a:t>
            </a:r>
            <a:endParaRPr lang="en-US" altLang="ko-KR" sz="1400" b="1" dirty="0">
              <a:solidFill>
                <a:srgbClr val="5171FF"/>
              </a:solidFill>
              <a:latin typeface="각진펜" panose="020B0600000101010101" charset="-127"/>
              <a:ea typeface="각진펜" panose="020B0600000101010101" charset="-127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이용건수</a:t>
            </a:r>
            <a:r>
              <a:rPr lang="en-US" altLang="ko-KR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(</a:t>
            </a:r>
            <a:r>
              <a:rPr lang="ko-KR" altLang="en-US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높이</a:t>
            </a:r>
            <a:r>
              <a:rPr lang="en-US" altLang="ko-KR" sz="1400" b="1" dirty="0">
                <a:solidFill>
                  <a:srgbClr val="5171FF"/>
                </a:solidFill>
                <a:latin typeface="각진펜" panose="020B0600000101010101" charset="-127"/>
                <a:ea typeface="각진펜" panose="020B0600000101010101" charset="-127"/>
                <a:sym typeface="각진펜 Bold"/>
              </a:rPr>
              <a:t>)</a:t>
            </a:r>
            <a:endParaRPr lang="ko-KR" altLang="en-US" sz="1400" b="1" dirty="0">
              <a:latin typeface="각진펜" panose="020B0600000101010101" charset="-127"/>
              <a:ea typeface="각진펜" panose="020B0600000101010101" charset="-127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2B6BF0BE-A69D-86BC-0536-F7E6E1DCB9D2}"/>
              </a:ext>
            </a:extLst>
          </p:cNvPr>
          <p:cNvSpPr/>
          <p:nvPr/>
        </p:nvSpPr>
        <p:spPr>
          <a:xfrm>
            <a:off x="12432769" y="6705151"/>
            <a:ext cx="609600" cy="609600"/>
          </a:xfrm>
          <a:prstGeom prst="rect">
            <a:avLst/>
          </a:prstGeom>
          <a:solidFill>
            <a:srgbClr val="0E71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5F7AB9-3E34-6314-7E46-319408F27EF9}"/>
              </a:ext>
            </a:extLst>
          </p:cNvPr>
          <p:cNvSpPr txBox="1"/>
          <p:nvPr/>
        </p:nvSpPr>
        <p:spPr>
          <a:xfrm>
            <a:off x="11523988" y="8554581"/>
            <a:ext cx="24448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▲</a:t>
            </a:r>
            <a:r>
              <a:rPr lang="en-US" altLang="ko-KR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100m x 100m </a:t>
            </a:r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격자에 </a:t>
            </a:r>
            <a:r>
              <a:rPr lang="en-US" altLang="ko-KR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Mapping </a:t>
            </a:r>
            <a:r>
              <a:rPr lang="ko-KR" altLang="en-US" b="1" i="0" dirty="0">
                <a:solidFill>
                  <a:schemeClr val="bg1">
                    <a:lumMod val="50000"/>
                  </a:schemeClr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된 공유차량 이용건수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각진펜 Bold" panose="020B0600000101010101" charset="-127"/>
              <a:ea typeface="각진펜 Bold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85FC825-F2B2-2FE2-95C8-99415B5E46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14567" y="7228033"/>
            <a:ext cx="2105144" cy="166018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5D06721-9E49-050D-8E28-16B90276A3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24657" y="7228033"/>
            <a:ext cx="2105143" cy="1660179"/>
          </a:xfrm>
          <a:prstGeom prst="rect">
            <a:avLst/>
          </a:prstGeom>
        </p:spPr>
      </p:pic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944C29B-7CA2-AE7D-5248-F03A7F457164}"/>
              </a:ext>
            </a:extLst>
          </p:cNvPr>
          <p:cNvSpPr/>
          <p:nvPr/>
        </p:nvSpPr>
        <p:spPr>
          <a:xfrm>
            <a:off x="1524000" y="2231867"/>
            <a:ext cx="3468684" cy="4359429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26">
            <a:extLst>
              <a:ext uri="{FF2B5EF4-FFF2-40B4-BE49-F238E27FC236}">
                <a16:creationId xmlns:a16="http://schemas.microsoft.com/office/drawing/2014/main" id="{2DDD9133-0C70-C4A8-0D54-9D0672F23A0E}"/>
              </a:ext>
            </a:extLst>
          </p:cNvPr>
          <p:cNvSpPr txBox="1"/>
          <p:nvPr/>
        </p:nvSpPr>
        <p:spPr>
          <a:xfrm>
            <a:off x="762000" y="2441178"/>
            <a:ext cx="5050541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이용현황 </a:t>
            </a:r>
            <a:r>
              <a:rPr lang="ko-KR" altLang="en-US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41D4264-7883-589E-78D2-0045DB451945}"/>
              </a:ext>
            </a:extLst>
          </p:cNvPr>
          <p:cNvSpPr/>
          <p:nvPr/>
        </p:nvSpPr>
        <p:spPr>
          <a:xfrm>
            <a:off x="1910448" y="2865508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39FDF-BC95-E5E4-C91C-46D707595171}"/>
              </a:ext>
            </a:extLst>
          </p:cNvPr>
          <p:cNvSpPr txBox="1"/>
          <p:nvPr/>
        </p:nvSpPr>
        <p:spPr>
          <a:xfrm>
            <a:off x="2057491" y="2895844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이용건수 </a:t>
            </a:r>
            <a:r>
              <a:rPr lang="en-US" altLang="ko-KR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· </a:t>
            </a:r>
            <a:r>
              <a:rPr lang="ko-KR" altLang="en-US" dirty="0">
                <a:solidFill>
                  <a:srgbClr val="5171FF"/>
                </a:solidFill>
                <a:latin typeface="각진펜 Bold" panose="020B0600000101010101" charset="-127"/>
                <a:ea typeface="각진펜 Bold" panose="020B0600000101010101" charset="-127"/>
              </a:rPr>
              <a:t>이용시간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· </a:t>
            </a:r>
            <a:r>
              <a:rPr lang="ko-KR" altLang="en-US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배치차량</a:t>
            </a:r>
            <a:r>
              <a:rPr lang="en-US" altLang="ko-KR" b="1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  <a:sym typeface="각진펜 Bold"/>
              </a:rPr>
              <a:t> </a:t>
            </a:r>
            <a:r>
              <a:rPr lang="ko-KR" altLang="en-US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결측치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제거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16153D2-15BB-5F85-451A-485663C58D09}"/>
              </a:ext>
            </a:extLst>
          </p:cNvPr>
          <p:cNvSpPr/>
          <p:nvPr/>
        </p:nvSpPr>
        <p:spPr>
          <a:xfrm>
            <a:off x="1923343" y="4106568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FF7038-1BC5-FAF5-9828-13714EA9C41A}"/>
              </a:ext>
            </a:extLst>
          </p:cNvPr>
          <p:cNvSpPr txBox="1"/>
          <p:nvPr/>
        </p:nvSpPr>
        <p:spPr>
          <a:xfrm>
            <a:off x="2057491" y="4130270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0" i="0" dirty="0">
                <a:solidFill>
                  <a:srgbClr val="5171FF"/>
                </a:solidFill>
                <a:effectLst/>
                <a:latin typeface="각진펜 Bold" panose="020B0600000101010101" charset="-127"/>
                <a:ea typeface="각진펜 Bold" panose="020B0600000101010101" charset="-127"/>
              </a:rPr>
              <a:t>차량대수</a:t>
            </a:r>
            <a:endParaRPr lang="en-US" altLang="ko-KR" b="1" dirty="0">
              <a:solidFill>
                <a:srgbClr val="5171FF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 err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결측치</a:t>
            </a: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보간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0C07FCF-60DB-88E6-BE40-4B8C12DFAB58}"/>
              </a:ext>
            </a:extLst>
          </p:cNvPr>
          <p:cNvSpPr/>
          <p:nvPr/>
        </p:nvSpPr>
        <p:spPr>
          <a:xfrm>
            <a:off x="1923343" y="5297980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CB77C0-1B58-6C0D-B0CC-213C6C56B86B}"/>
              </a:ext>
            </a:extLst>
          </p:cNvPr>
          <p:cNvSpPr txBox="1"/>
          <p:nvPr/>
        </p:nvSpPr>
        <p:spPr>
          <a:xfrm>
            <a:off x="2057491" y="5321595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분석을 위한 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열 순서 변경</a:t>
            </a:r>
            <a:endParaRPr lang="ko-KR" altLang="en-US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D4DF5449-5C2A-A51A-113E-98BAC7C03F70}"/>
              </a:ext>
            </a:extLst>
          </p:cNvPr>
          <p:cNvSpPr/>
          <p:nvPr/>
        </p:nvSpPr>
        <p:spPr>
          <a:xfrm>
            <a:off x="6103202" y="2231866"/>
            <a:ext cx="3379473" cy="4359427"/>
          </a:xfrm>
          <a:prstGeom prst="roundRect">
            <a:avLst>
              <a:gd name="adj" fmla="val 7952"/>
            </a:avLst>
          </a:prstGeom>
          <a:solidFill>
            <a:srgbClr val="5171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TextBox 26">
            <a:extLst>
              <a:ext uri="{FF2B5EF4-FFF2-40B4-BE49-F238E27FC236}">
                <a16:creationId xmlns:a16="http://schemas.microsoft.com/office/drawing/2014/main" id="{914F229B-61FB-1FC4-0ECE-A69127674B60}"/>
              </a:ext>
            </a:extLst>
          </p:cNvPr>
          <p:cNvSpPr txBox="1"/>
          <p:nvPr/>
        </p:nvSpPr>
        <p:spPr>
          <a:xfrm>
            <a:off x="5286729" y="2441178"/>
            <a:ext cx="5050541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공공주택 </a:t>
            </a:r>
            <a:r>
              <a:rPr lang="ko-KR" altLang="en-US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임대 정보 </a:t>
            </a:r>
            <a:r>
              <a:rPr lang="ko-KR" altLang="en-US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전처리</a:t>
            </a:r>
            <a:endParaRPr lang="en-US" altLang="ko-KR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65B54D1-6814-1AF9-FD70-C7E99D34571C}"/>
              </a:ext>
            </a:extLst>
          </p:cNvPr>
          <p:cNvSpPr/>
          <p:nvPr/>
        </p:nvSpPr>
        <p:spPr>
          <a:xfrm>
            <a:off x="6419292" y="2854012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CB932B5-F979-5A3D-2A36-C668A0E7EF3E}"/>
              </a:ext>
            </a:extLst>
          </p:cNvPr>
          <p:cNvSpPr txBox="1"/>
          <p:nvPr/>
        </p:nvSpPr>
        <p:spPr>
          <a:xfrm>
            <a:off x="6566335" y="2903062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단지코드 기준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 병합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6CDB37B-0361-1E35-0DD6-AA605E11419B}"/>
              </a:ext>
            </a:extLst>
          </p:cNvPr>
          <p:cNvSpPr/>
          <p:nvPr/>
        </p:nvSpPr>
        <p:spPr>
          <a:xfrm>
            <a:off x="6432187" y="4095072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69C261B-68B4-616B-5F38-CE3C63D0218D}"/>
              </a:ext>
            </a:extLst>
          </p:cNvPr>
          <p:cNvSpPr txBox="1"/>
          <p:nvPr/>
        </p:nvSpPr>
        <p:spPr>
          <a:xfrm>
            <a:off x="6566335" y="4122262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공유차량 이용현황 단지코드 </a:t>
            </a:r>
            <a:r>
              <a:rPr lang="en-US" altLang="ko-KR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Mapping</a:t>
            </a: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0C5DB02-5527-3E09-1BA7-63D43138238D}"/>
              </a:ext>
            </a:extLst>
          </p:cNvPr>
          <p:cNvSpPr/>
          <p:nvPr/>
        </p:nvSpPr>
        <p:spPr>
          <a:xfrm>
            <a:off x="6432187" y="5286484"/>
            <a:ext cx="2715280" cy="104751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5768AF-191B-27AD-26CC-AA04859C25F5}"/>
              </a:ext>
            </a:extLst>
          </p:cNvPr>
          <p:cNvSpPr txBox="1"/>
          <p:nvPr/>
        </p:nvSpPr>
        <p:spPr>
          <a:xfrm>
            <a:off x="6566335" y="5310099"/>
            <a:ext cx="244484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분석을 위한 </a:t>
            </a:r>
            <a:endParaRPr lang="en-US" altLang="ko-KR" b="1" dirty="0">
              <a:solidFill>
                <a:srgbClr val="5171FF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열 순서 변경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342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19577</TotalTime>
  <Words>4477</Words>
  <Application>Microsoft Office PowerPoint</Application>
  <PresentationFormat>사용자 지정</PresentationFormat>
  <Paragraphs>562</Paragraphs>
  <Slides>39</Slides>
  <Notes>39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8" baseType="lpstr">
      <vt:lpstr>Arial</vt:lpstr>
      <vt:lpstr>맑은 고딕</vt:lpstr>
      <vt:lpstr>각진펜 Bold</vt:lpstr>
      <vt:lpstr>Calibri</vt:lpstr>
      <vt:lpstr>각진펜</vt:lpstr>
      <vt:lpstr>윤고딕 Bold</vt:lpstr>
      <vt:lpstr>Cambria Math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화이트 심플한 프로젝트 발표 프레젠테이션</dc:title>
  <cp:lastModifiedBy>준규 한</cp:lastModifiedBy>
  <cp:revision>244</cp:revision>
  <dcterms:created xsi:type="dcterms:W3CDTF">2006-08-16T00:00:00Z</dcterms:created>
  <dcterms:modified xsi:type="dcterms:W3CDTF">2025-02-27T16:59:55Z</dcterms:modified>
  <dc:identifier>DAGZv-4epXY</dc:identifier>
</cp:coreProperties>
</file>

<file path=docProps/thumbnail.jpeg>
</file>